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5"/>
  </p:notesMasterIdLst>
  <p:sldIdLst>
    <p:sldId id="257" r:id="rId2"/>
    <p:sldId id="259" r:id="rId3"/>
    <p:sldId id="263" r:id="rId4"/>
    <p:sldId id="260" r:id="rId5"/>
    <p:sldId id="261" r:id="rId6"/>
    <p:sldId id="264" r:id="rId7"/>
    <p:sldId id="266" r:id="rId8"/>
    <p:sldId id="265" r:id="rId9"/>
    <p:sldId id="281" r:id="rId10"/>
    <p:sldId id="267" r:id="rId11"/>
    <p:sldId id="268" r:id="rId12"/>
    <p:sldId id="269" r:id="rId13"/>
    <p:sldId id="284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0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0" r:id="rId30"/>
    <p:sldId id="293" r:id="rId31"/>
    <p:sldId id="294" r:id="rId32"/>
    <p:sldId id="300" r:id="rId33"/>
    <p:sldId id="298" r:id="rId34"/>
    <p:sldId id="297" r:id="rId35"/>
    <p:sldId id="315" r:id="rId36"/>
    <p:sldId id="316" r:id="rId37"/>
    <p:sldId id="304" r:id="rId38"/>
    <p:sldId id="295" r:id="rId39"/>
    <p:sldId id="296" r:id="rId40"/>
    <p:sldId id="299" r:id="rId41"/>
    <p:sldId id="301" r:id="rId42"/>
    <p:sldId id="302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7" r:id="rId53"/>
    <p:sldId id="318" r:id="rId54"/>
    <p:sldId id="319" r:id="rId55"/>
    <p:sldId id="320" r:id="rId56"/>
    <p:sldId id="321" r:id="rId57"/>
    <p:sldId id="325" r:id="rId58"/>
    <p:sldId id="332" r:id="rId59"/>
    <p:sldId id="322" r:id="rId60"/>
    <p:sldId id="323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6" r:id="rId70"/>
    <p:sldId id="337" r:id="rId71"/>
    <p:sldId id="324" r:id="rId72"/>
    <p:sldId id="340" r:id="rId73"/>
    <p:sldId id="343" r:id="rId74"/>
    <p:sldId id="341" r:id="rId75"/>
    <p:sldId id="342" r:id="rId76"/>
    <p:sldId id="338" r:id="rId77"/>
    <p:sldId id="339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3" r:id="rId86"/>
    <p:sldId id="352" r:id="rId87"/>
    <p:sldId id="354" r:id="rId88"/>
    <p:sldId id="369" r:id="rId89"/>
    <p:sldId id="355" r:id="rId90"/>
    <p:sldId id="356" r:id="rId91"/>
    <p:sldId id="357" r:id="rId92"/>
    <p:sldId id="358" r:id="rId93"/>
    <p:sldId id="359" r:id="rId94"/>
    <p:sldId id="368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70" r:id="rId104"/>
    <p:sldId id="371" r:id="rId105"/>
    <p:sldId id="373" r:id="rId106"/>
    <p:sldId id="374" r:id="rId107"/>
    <p:sldId id="372" r:id="rId108"/>
    <p:sldId id="375" r:id="rId109"/>
    <p:sldId id="377" r:id="rId110"/>
    <p:sldId id="376" r:id="rId111"/>
    <p:sldId id="380" r:id="rId112"/>
    <p:sldId id="381" r:id="rId113"/>
    <p:sldId id="378" r:id="rId114"/>
    <p:sldId id="379" r:id="rId115"/>
    <p:sldId id="382" r:id="rId116"/>
    <p:sldId id="386" r:id="rId117"/>
    <p:sldId id="387" r:id="rId118"/>
    <p:sldId id="388" r:id="rId119"/>
    <p:sldId id="389" r:id="rId120"/>
    <p:sldId id="391" r:id="rId121"/>
    <p:sldId id="395" r:id="rId122"/>
    <p:sldId id="390" r:id="rId123"/>
    <p:sldId id="392" r:id="rId124"/>
    <p:sldId id="396" r:id="rId125"/>
    <p:sldId id="393" r:id="rId126"/>
    <p:sldId id="397" r:id="rId127"/>
    <p:sldId id="398" r:id="rId128"/>
    <p:sldId id="399" r:id="rId129"/>
    <p:sldId id="383" r:id="rId130"/>
    <p:sldId id="384" r:id="rId131"/>
    <p:sldId id="385" r:id="rId132"/>
    <p:sldId id="403" r:id="rId133"/>
    <p:sldId id="406" r:id="rId134"/>
    <p:sldId id="404" r:id="rId135"/>
    <p:sldId id="407" r:id="rId136"/>
    <p:sldId id="402" r:id="rId137"/>
    <p:sldId id="405" r:id="rId138"/>
    <p:sldId id="400" r:id="rId139"/>
    <p:sldId id="411" r:id="rId140"/>
    <p:sldId id="401" r:id="rId141"/>
    <p:sldId id="344" r:id="rId142"/>
    <p:sldId id="409" r:id="rId143"/>
    <p:sldId id="410" r:id="rId1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6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>
      <p:cViewPr>
        <p:scale>
          <a:sx n="66" d="100"/>
          <a:sy n="66" d="100"/>
        </p:scale>
        <p:origin x="7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5FF8E-68DD-4989-BBB7-90B238F7CBE1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EA2B-F282-4B06-9180-FC3CB2B0A7B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6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Parler</a:t>
            </a:r>
            <a:r>
              <a:rPr lang="en-GB" dirty="0" smtClean="0"/>
              <a:t> du context de la these :</a:t>
            </a:r>
          </a:p>
          <a:p>
            <a:r>
              <a:rPr lang="en-GB" dirty="0" err="1" smtClean="0"/>
              <a:t>Entreprise</a:t>
            </a:r>
            <a:r>
              <a:rPr lang="en-GB" dirty="0" smtClean="0"/>
              <a:t>/</a:t>
            </a:r>
            <a:r>
              <a:rPr lang="en-GB" dirty="0" err="1" smtClean="0"/>
              <a:t>labo</a:t>
            </a:r>
            <a:endParaRPr lang="en-GB" dirty="0" smtClean="0"/>
          </a:p>
          <a:p>
            <a:r>
              <a:rPr lang="en-GB" dirty="0" err="1" smtClean="0"/>
              <a:t>Projet</a:t>
            </a:r>
            <a:r>
              <a:rPr lang="en-GB" dirty="0" smtClean="0"/>
              <a:t> terra </a:t>
            </a:r>
            <a:r>
              <a:rPr lang="en-GB" dirty="0" err="1" smtClean="0"/>
              <a:t>mobilita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CEA2B-F282-4B06-9180-FC3CB2B0A7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4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8636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3602038"/>
            <a:ext cx="8636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77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3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7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464399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972234" y="0"/>
            <a:ext cx="9381565" cy="573088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ZoneTexte 1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 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GB" spc="-15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33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34" y="1709738"/>
            <a:ext cx="9375216" cy="2178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18930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2234" y="1709739"/>
            <a:ext cx="9375216" cy="2178868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0" y="1930130"/>
            <a:ext cx="14131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State of</a:t>
            </a:r>
            <a:r>
              <a:rPr lang="en-GB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GB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Art</a:t>
            </a:r>
          </a:p>
          <a:p>
            <a:pPr>
              <a:lnSpc>
                <a:spcPct val="150000"/>
              </a:lnSpc>
            </a:pPr>
            <a:r>
              <a:rPr lang="en-GB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StreetGen</a:t>
            </a:r>
            <a:endParaRPr lang="en-GB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50000"/>
              </a:lnSpc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Streets</a:t>
            </a:r>
          </a:p>
          <a:p>
            <a:pPr lvl="0">
              <a:lnSpc>
                <a:spcPct val="150000"/>
              </a:lnSpc>
            </a:pP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Interaction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fr-F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P.C. Server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fr-FR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Fitting</a:t>
            </a:r>
            <a:endParaRPr lang="fr-F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Conclusion</a:t>
            </a:r>
            <a:endParaRPr lang="en-GB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9300" y="1825625"/>
            <a:ext cx="45212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0500" y="1825625"/>
            <a:ext cx="4813300" cy="4351338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 txBox="1">
            <a:spLocks/>
          </p:cNvSpPr>
          <p:nvPr userDrawn="1"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1972234" y="6356350"/>
            <a:ext cx="1609166" cy="365125"/>
          </a:xfr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810760" y="6356350"/>
            <a:ext cx="452628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10617200" y="6356350"/>
            <a:ext cx="736600" cy="365125"/>
          </a:xfr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81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43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0" y="365125"/>
            <a:ext cx="9334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9300" y="1825625"/>
            <a:ext cx="9334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1972234" y="6356350"/>
            <a:ext cx="1609166" cy="365125"/>
          </a:xfrm>
          <a:prstGeom prst="rect">
            <a:avLst/>
          </a:prstGeom>
        </p:spPr>
        <p:txBody>
          <a:bodyPr/>
          <a:lstStyle/>
          <a:p>
            <a:fld id="{104C591F-8709-4117-978C-1DBA077E4314}" type="datetimeFigureOut">
              <a:rPr lang="fr-FR" smtClean="0"/>
              <a:t>03/09/2016</a:t>
            </a:fld>
            <a:endParaRPr lang="fr-FR" dirty="0"/>
          </a:p>
        </p:txBody>
      </p:sp>
      <p:sp>
        <p:nvSpPr>
          <p:cNvPr id="10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810760" y="6356350"/>
            <a:ext cx="452628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1"/>
          <p:cNvSpPr>
            <a:spLocks noGrp="1"/>
          </p:cNvSpPr>
          <p:nvPr>
            <p:ph type="sldNum" sz="quarter" idx="4"/>
          </p:nvPr>
        </p:nvSpPr>
        <p:spPr>
          <a:xfrm>
            <a:off x="10617200" y="6356350"/>
            <a:ext cx="736600" cy="365125"/>
          </a:xfrm>
          <a:prstGeom prst="rect">
            <a:avLst/>
          </a:prstGeom>
        </p:spPr>
        <p:txBody>
          <a:bodyPr/>
          <a:lstStyle/>
          <a:p>
            <a:fld id="{3D42F02A-ABB7-4AFD-9DB3-F1BCA66400AA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6" y="10902"/>
            <a:ext cx="243148" cy="30267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7" y="-3009"/>
            <a:ext cx="236171" cy="31658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75" y="237471"/>
            <a:ext cx="1155618" cy="28564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892"/>
            <a:ext cx="585182" cy="3051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" y="6142357"/>
            <a:ext cx="739570" cy="5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eres-solver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chengu/street_sig08/street_sig08.pdf" TargetMode="External"/><Relationship Id="rId13" Type="http://schemas.openxmlformats.org/officeDocument/2006/relationships/hyperlink" Target="http://www.sciencedirect.com/science/article/pii/S096599781400101X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inf.ethz.ch/personal/ladickyl/roads_gcpr14.pdf" TargetMode="External"/><Relationship Id="rId12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6" Type="http://schemas.openxmlformats.org/officeDocument/2006/relationships/hyperlink" Target="http://www.opendr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926580515001600" TargetMode="External"/><Relationship Id="rId11" Type="http://schemas.openxmlformats.org/officeDocument/2006/relationships/hyperlink" Target="http://gamma.cs.unc.edu/RoadNetwork/" TargetMode="External"/><Relationship Id="rId5" Type="http://schemas.openxmlformats.org/officeDocument/2006/relationships/hyperlink" Target="http://gfx.cs.princeton.edu/gfx/pubs/Boyko_2011_ERF/index.php" TargetMode="External"/><Relationship Id="rId15" Type="http://schemas.openxmlformats.org/officeDocument/2006/relationships/hyperlink" Target="http://www.citygml.org/" TargetMode="External"/><Relationship Id="rId10" Type="http://schemas.openxmlformats.org/officeDocument/2006/relationships/hyperlink" Target="http://www.tandfonline.com/doi/abs/10.1080/13658816.2015.1092151?journalCode=tgis20" TargetMode="External"/><Relationship Id="rId4" Type="http://schemas.openxmlformats.org/officeDocument/2006/relationships/hyperlink" Target="http://www.sciencedirect.com/science/article/pii/S0924271614000872" TargetMode="External"/><Relationship Id="rId9" Type="http://schemas.openxmlformats.org/officeDocument/2006/relationships/hyperlink" Target="http://arches.liris.cnrs.fr/publications/PG2011.html" TargetMode="External"/><Relationship Id="rId14" Type="http://schemas.openxmlformats.org/officeDocument/2006/relationships/hyperlink" Target="http://www.road-xm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://gfx.cs.princeton.edu/gfx/pubs/Boyko_2011_ERF/index.php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inf.ethz.ch/personal/ladickyl/roads_gcpr14.pdf" TargetMode="External"/><Relationship Id="rId5" Type="http://schemas.openxmlformats.org/officeDocument/2006/relationships/hyperlink" Target="http://www.sciencedirect.com/science/article/pii/S0924271614000872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hyperlink" Target="http://www.sciencedirect.com/science/article/pii/S0926580515001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13658816.2015.1092151?journalCode=tgis20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gamma.cs.unc.edu/RoadNetwor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hapter/10.1007/978-3-642-19214-2_29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www.sciencedirect.com/science/article/pii/S096599781400101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.utah.edu/~chengu/street_sig08/street_sig08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arches.liris.cnrs.fr/publications/PG201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fQZoEfUcNH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as.ecp.fr/Personnel/teboul/files/ijcv10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hyperlink" Target="http://vladlen.info/papers/metropolis.pdf" TargetMode="External"/><Relationship Id="rId4" Type="http://schemas.openxmlformats.org/officeDocument/2006/relationships/image" Target="../media/image7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pt.fr/rfpt/index.php/RFPT/article/view/63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emf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8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097849315000084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.emf"/><Relationship Id="rId4" Type="http://schemas.openxmlformats.org/officeDocument/2006/relationships/image" Target="../media/image10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5.png"/><Relationship Id="rId4" Type="http://schemas.openxmlformats.org/officeDocument/2006/relationships/image" Target="../media/image107.png"/><Relationship Id="rId9" Type="http://schemas.openxmlformats.org/officeDocument/2006/relationships/image" Target="../media/image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.emf"/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jpeg"/><Relationship Id="rId10" Type="http://schemas.openxmlformats.org/officeDocument/2006/relationships/image" Target="../media/image122.png"/><Relationship Id="rId4" Type="http://schemas.openxmlformats.org/officeDocument/2006/relationships/image" Target="../media/image116.jpeg"/><Relationship Id="rId9" Type="http://schemas.openxmlformats.org/officeDocument/2006/relationships/image" Target="../media/image121.png"/><Relationship Id="rId1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10" Type="http://schemas.openxmlformats.org/officeDocument/2006/relationships/image" Target="../media/image85.png"/><Relationship Id="rId4" Type="http://schemas.openxmlformats.org/officeDocument/2006/relationships/image" Target="../media/image130.jpeg"/><Relationship Id="rId9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98700" y="842963"/>
            <a:ext cx="9652000" cy="2387600"/>
          </a:xfrm>
        </p:spPr>
        <p:txBody>
          <a:bodyPr>
            <a:normAutofit/>
          </a:bodyPr>
          <a:lstStyle/>
          <a:p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Inverse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 Street </a:t>
            </a:r>
            <a:r>
              <a:rPr lang="fr-FR" altLang="fr-FR" sz="4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r>
              <a:rPr lang="fr-FR" altLang="fr-FR" sz="4000" b="1" dirty="0">
                <a:solidFill>
                  <a:srgbClr val="000000"/>
                </a:solidFill>
                <a:latin typeface="TeX Gyre Pagella"/>
              </a:rPr>
              <a:t>: </a:t>
            </a:r>
            <a:br>
              <a:rPr lang="fr-FR" altLang="fr-FR" sz="4000" b="1" dirty="0">
                <a:solidFill>
                  <a:srgbClr val="000000"/>
                </a:solidFill>
                <a:latin typeface="TeX Gyre Pagella"/>
              </a:rPr>
            </a:b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from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interactive to </a:t>
            </a:r>
            <a:r>
              <a:rPr lang="fr-FR" altLang="fr-FR" sz="3600" b="1" dirty="0" err="1">
                <a:solidFill>
                  <a:srgbClr val="000000"/>
                </a:solidFill>
                <a:latin typeface="TeX Gyre Pagella"/>
              </a:rPr>
              <a:t>automatic</a:t>
            </a:r>
            <a:r>
              <a:rPr lang="fr-FR" altLang="fr-FR" sz="3600" b="1" dirty="0">
                <a:solidFill>
                  <a:srgbClr val="000000"/>
                </a:solidFill>
                <a:latin typeface="TeX Gyre Pagella"/>
              </a:rPr>
              <a:t> reconstruction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06700" y="3606800"/>
            <a:ext cx="8509000" cy="1955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FR" dirty="0" err="1" smtClean="0">
                <a:latin typeface="+mj-lt"/>
              </a:rPr>
              <a:t>Phd</a:t>
            </a:r>
            <a:r>
              <a:rPr lang="fr-FR" dirty="0" smtClean="0">
                <a:latin typeface="+mj-lt"/>
              </a:rPr>
              <a:t> </a:t>
            </a:r>
            <a:r>
              <a:rPr lang="fr-FR" dirty="0" err="1" smtClean="0">
                <a:latin typeface="+mj-lt"/>
              </a:rPr>
              <a:t>Defense</a:t>
            </a:r>
            <a:r>
              <a:rPr lang="fr-FR" dirty="0">
                <a:latin typeface="+mj-lt"/>
              </a:rPr>
              <a:t> : Rémi </a:t>
            </a:r>
            <a:r>
              <a:rPr lang="fr-FR" dirty="0" smtClean="0">
                <a:latin typeface="+mj-lt"/>
              </a:rPr>
              <a:t>Cura, 2016/09/12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Université </a:t>
            </a:r>
            <a:r>
              <a:rPr lang="fr-FR" sz="1400" i="1" dirty="0" smtClean="0">
                <a:latin typeface="+mj-lt"/>
              </a:rPr>
              <a:t>Paris-Est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École Doctorale Mathématiques et Sciences et Technologies</a:t>
            </a:r>
          </a:p>
          <a:p>
            <a:pPr>
              <a:spcBef>
                <a:spcPts val="200"/>
              </a:spcBef>
            </a:pPr>
            <a:r>
              <a:rPr lang="fr-FR" sz="1400" i="1" dirty="0">
                <a:latin typeface="+mj-lt"/>
              </a:rPr>
              <a:t>de l'Information et de la Communication (MSTIC)</a:t>
            </a:r>
            <a:endParaRPr lang="fr-FR" sz="1400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365" y="5504829"/>
            <a:ext cx="7831282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1600" dirty="0" smtClean="0">
                <a:latin typeface="+mj-lt"/>
              </a:rPr>
              <a:t>Pr. Christian </a:t>
            </a:r>
            <a:r>
              <a:rPr lang="fr-FR" sz="1600" dirty="0" err="1" smtClean="0">
                <a:latin typeface="+mj-lt"/>
              </a:rPr>
              <a:t>Heipke</a:t>
            </a:r>
            <a:r>
              <a:rPr lang="fr-FR" sz="1600" dirty="0" smtClean="0">
                <a:latin typeface="+mj-lt"/>
              </a:rPr>
              <a:t> (IPI)</a:t>
            </a:r>
          </a:p>
          <a:p>
            <a:r>
              <a:rPr lang="fr-FR" sz="1600" dirty="0" smtClean="0">
                <a:latin typeface="+mj-lt"/>
              </a:rPr>
              <a:t>Pr. Peter Van </a:t>
            </a:r>
            <a:r>
              <a:rPr lang="fr-FR" sz="1600" dirty="0" err="1" smtClean="0">
                <a:latin typeface="+mj-lt"/>
              </a:rPr>
              <a:t>Oosterom</a:t>
            </a:r>
            <a:r>
              <a:rPr lang="fr-FR" sz="1600" dirty="0" smtClean="0">
                <a:latin typeface="+mj-lt"/>
              </a:rPr>
              <a:t> (</a:t>
            </a:r>
            <a:r>
              <a:rPr lang="fr-FR" sz="1600" dirty="0" err="1" smtClean="0">
                <a:latin typeface="+mj-lt"/>
              </a:rPr>
              <a:t>TUDelft</a:t>
            </a:r>
            <a:r>
              <a:rPr lang="fr-FR" sz="1600" dirty="0" smtClean="0">
                <a:latin typeface="+mj-lt"/>
              </a:rPr>
              <a:t>)</a:t>
            </a:r>
            <a:br>
              <a:rPr lang="fr-FR" sz="1600" dirty="0" smtClean="0">
                <a:latin typeface="+mj-lt"/>
              </a:rPr>
            </a:br>
            <a:r>
              <a:rPr lang="fr-FR" sz="1600" dirty="0" smtClean="0">
                <a:latin typeface="+mj-lt"/>
              </a:rPr>
              <a:t>Dr. Florent Lafarge (INRIA)</a:t>
            </a:r>
          </a:p>
          <a:p>
            <a:r>
              <a:rPr lang="fr-FR" sz="1600" dirty="0" smtClean="0">
                <a:latin typeface="+mj-lt"/>
              </a:rPr>
              <a:t>Pr. Gilles </a:t>
            </a:r>
            <a:r>
              <a:rPr lang="fr-FR" sz="1600" dirty="0" err="1" smtClean="0">
                <a:latin typeface="+mj-lt"/>
              </a:rPr>
              <a:t>Gesquière</a:t>
            </a:r>
            <a:r>
              <a:rPr lang="fr-FR" sz="1600" dirty="0" smtClean="0">
                <a:latin typeface="+mj-lt"/>
              </a:rPr>
              <a:t> (LIRIS)</a:t>
            </a:r>
          </a:p>
          <a:p>
            <a:endParaRPr lang="fr-FR" sz="1600" dirty="0" smtClean="0">
              <a:latin typeface="+mj-lt"/>
            </a:endParaRPr>
          </a:p>
          <a:p>
            <a:endParaRPr lang="fr-FR" sz="1600" dirty="0" smtClean="0">
              <a:latin typeface="+mj-lt"/>
            </a:endParaRPr>
          </a:p>
          <a:p>
            <a:r>
              <a:rPr lang="fr-FR" sz="1600" dirty="0" smtClean="0">
                <a:latin typeface="+mj-lt"/>
              </a:rPr>
              <a:t>Dr. Julien Perret (IGN)</a:t>
            </a:r>
          </a:p>
          <a:p>
            <a:r>
              <a:rPr lang="fr-FR" sz="1600" dirty="0" smtClean="0">
                <a:latin typeface="+mj-lt"/>
              </a:rPr>
              <a:t>Dr. Nicolas </a:t>
            </a:r>
            <a:r>
              <a:rPr lang="fr-FR" sz="1600" dirty="0" err="1" smtClean="0">
                <a:latin typeface="+mj-lt"/>
              </a:rPr>
              <a:t>Paparoditis</a:t>
            </a:r>
            <a:r>
              <a:rPr lang="fr-FR" sz="1600" dirty="0" smtClean="0">
                <a:latin typeface="+mj-lt"/>
              </a:rPr>
              <a:t> (IGN)</a:t>
            </a:r>
          </a:p>
          <a:p>
            <a:r>
              <a:rPr lang="fr-FR" sz="1600" dirty="0" smtClean="0">
                <a:latin typeface="+mj-lt"/>
              </a:rPr>
              <a:t>Dr. Kevin </a:t>
            </a:r>
            <a:r>
              <a:rPr lang="fr-FR" sz="1600" dirty="0" err="1" smtClean="0">
                <a:latin typeface="+mj-lt"/>
              </a:rPr>
              <a:t>Lyvan</a:t>
            </a:r>
            <a:r>
              <a:rPr lang="fr-FR" sz="1600" dirty="0" smtClean="0">
                <a:latin typeface="+mj-lt"/>
              </a:rPr>
              <a:t> (Thales)</a:t>
            </a:r>
          </a:p>
          <a:p>
            <a:endParaRPr lang="fr-FR" sz="1600" dirty="0"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80359" y="5384644"/>
            <a:ext cx="1468006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dirty="0" smtClean="0">
                <a:latin typeface="+mj-lt"/>
              </a:rPr>
              <a:t>Jury: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8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Cities are actually carefully </a:t>
            </a:r>
            <a:r>
              <a:rPr lang="en-GB" dirty="0" smtClean="0"/>
              <a:t>managed</a:t>
            </a:r>
          </a:p>
          <a:p>
            <a:pPr lvl="2"/>
            <a:r>
              <a:rPr lang="en-GB" dirty="0" smtClean="0"/>
              <a:t>Paris : 100’ of people, one dedicated engineer school</a:t>
            </a:r>
          </a:p>
          <a:p>
            <a:pPr lvl="1"/>
            <a:r>
              <a:rPr lang="en-GB" dirty="0" smtClean="0"/>
              <a:t>Requires data (precise, up to date)</a:t>
            </a:r>
          </a:p>
          <a:p>
            <a:pPr lvl="1"/>
            <a:r>
              <a:rPr lang="en-GB" dirty="0"/>
              <a:t>Visualisation (map / 3D model</a:t>
            </a:r>
            <a:r>
              <a:rPr lang="en-GB" dirty="0" smtClean="0"/>
              <a:t>) </a:t>
            </a:r>
          </a:p>
          <a:p>
            <a:pPr lvl="2"/>
            <a:r>
              <a:rPr lang="en-GB" dirty="0" smtClean="0"/>
              <a:t>Decision making</a:t>
            </a:r>
          </a:p>
          <a:p>
            <a:pPr lvl="2"/>
            <a:r>
              <a:rPr lang="en-GB" dirty="0" smtClean="0"/>
              <a:t>Consultation / communication</a:t>
            </a:r>
            <a:endParaRPr lang="en-GB" dirty="0"/>
          </a:p>
          <a:p>
            <a:pPr lvl="1"/>
            <a:r>
              <a:rPr lang="en-GB" dirty="0" smtClean="0"/>
              <a:t>Simulation</a:t>
            </a:r>
          </a:p>
          <a:p>
            <a:pPr lvl="2"/>
            <a:r>
              <a:rPr lang="en-GB" dirty="0" smtClean="0"/>
              <a:t>Traffic / pollution / noise / </a:t>
            </a:r>
            <a:r>
              <a:rPr lang="en-GB" dirty="0" err="1" smtClean="0"/>
              <a:t>parkings</a:t>
            </a:r>
            <a:r>
              <a:rPr lang="en-GB" dirty="0" smtClean="0"/>
              <a:t> …</a:t>
            </a:r>
            <a:endParaRPr lang="en-GB" dirty="0"/>
          </a:p>
          <a:p>
            <a:pPr lvl="1"/>
            <a:r>
              <a:rPr lang="en-GB" dirty="0" smtClean="0"/>
              <a:t>Analysis (past/present/planning)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street model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472731" y="487234"/>
            <a:ext cx="660870" cy="1134175"/>
            <a:chOff x="1183105" y="502892"/>
            <a:chExt cx="981777" cy="1134175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87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1574174" y="1046360"/>
              <a:ext cx="981777" cy="199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72228" y="855098"/>
              <a:ext cx="981777" cy="277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LOD enables point streaming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2700" y="2616200"/>
            <a:ext cx="6134100" cy="295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Mettre</a:t>
            </a:r>
            <a:r>
              <a:rPr lang="en-GB" dirty="0" smtClean="0"/>
              <a:t> screen </a:t>
            </a:r>
            <a:r>
              <a:rPr lang="en-GB" dirty="0" err="1" smtClean="0"/>
              <a:t>paul</a:t>
            </a:r>
            <a:r>
              <a:rPr lang="en-GB" dirty="0" smtClean="0"/>
              <a:t> </a:t>
            </a:r>
            <a:r>
              <a:rPr lang="en-GB" dirty="0" err="1" smtClean="0"/>
              <a:t>blottiere</a:t>
            </a:r>
            <a:endParaRPr lang="en-GB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2013" y="720798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6642" y="1265538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89291" y="76885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for classical GIS soft that can’t deal with too many points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82" y="2355525"/>
            <a:ext cx="9833101" cy="450247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929" y="7777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Points have to be group-able</a:t>
            </a:r>
          </a:p>
          <a:p>
            <a:pPr lvl="1"/>
            <a:r>
              <a:rPr lang="en-US" dirty="0" smtClean="0"/>
              <a:t>Our Loading/export could be much faster</a:t>
            </a:r>
          </a:p>
          <a:p>
            <a:pPr lvl="1"/>
            <a:r>
              <a:rPr lang="en-US" dirty="0" smtClean="0"/>
              <a:t>Filtering is fast at patch level(</a:t>
            </a:r>
            <a:r>
              <a:rPr lang="en-US" dirty="0"/>
              <a:t>O(</a:t>
            </a:r>
            <a:r>
              <a:rPr lang="en-US" dirty="0" smtClean="0"/>
              <a:t>ln(n))), not point level (O(n))</a:t>
            </a:r>
          </a:p>
          <a:p>
            <a:pPr lvl="1"/>
            <a:r>
              <a:rPr lang="en-US" dirty="0" smtClean="0"/>
              <a:t>LOD : rely on ordering the points ! </a:t>
            </a:r>
          </a:p>
          <a:p>
            <a:pPr lvl="2"/>
            <a:r>
              <a:rPr lang="en-US" dirty="0" smtClean="0"/>
              <a:t>You have to use it</a:t>
            </a:r>
          </a:p>
          <a:p>
            <a:pPr lvl="2"/>
            <a:r>
              <a:rPr lang="en-US" dirty="0" smtClean="0"/>
              <a:t>May be slow to build</a:t>
            </a:r>
          </a:p>
          <a:p>
            <a:pPr lvl="2"/>
            <a:r>
              <a:rPr lang="en-US" dirty="0" smtClean="0"/>
              <a:t>For the moment, getting a part of the patch require to read it entirely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dirty="0"/>
              <a:t>Data: Point Cloud Server</a:t>
            </a:r>
          </a:p>
          <a:p>
            <a:r>
              <a:rPr lang="en-GB" b="1" dirty="0">
                <a:solidFill>
                  <a:schemeClr val="tx1"/>
                </a:solidFill>
              </a:rPr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-1" y="447648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Wingdings" panose="05000000000000000000" pitchFamily="2" charset="2"/>
              </a:rPr>
              <a:t>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8" y="2730500"/>
            <a:ext cx="10165390" cy="33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 road model + observation </a:t>
            </a:r>
            <a:r>
              <a:rPr lang="en-GB" dirty="0" smtClean="0">
                <a:sym typeface="Wingdings" panose="05000000000000000000" pitchFamily="2" charset="2"/>
              </a:rPr>
              <a:t> match observation to axis optimisation  fit road model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method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3085661"/>
            <a:ext cx="10103799" cy="3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4"/>
          <a:stretch/>
        </p:blipFill>
        <p:spPr>
          <a:xfrm>
            <a:off x="3503361" y="2048312"/>
            <a:ext cx="7026745" cy="48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 = clues about roadway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observations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4811"/>
          <a:stretch/>
        </p:blipFill>
        <p:spPr>
          <a:xfrm>
            <a:off x="2069627" y="2491769"/>
            <a:ext cx="9894214" cy="3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(</a:t>
            </a:r>
            <a:r>
              <a:rPr lang="en-GB" dirty="0" err="1" smtClean="0"/>
              <a:t>dist</a:t>
            </a:r>
            <a:r>
              <a:rPr lang="en-GB" dirty="0" smtClean="0"/>
              <a:t>)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space réservé du contenu 14"/>
          <p:cNvSpPr txBox="1">
            <a:spLocks/>
          </p:cNvSpPr>
          <p:nvPr/>
        </p:nvSpPr>
        <p:spPr>
          <a:xfrm>
            <a:off x="1972235" y="2294562"/>
            <a:ext cx="4008288" cy="456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 : </a:t>
            </a:r>
          </a:p>
          <a:p>
            <a:pPr lvl="1"/>
            <a:r>
              <a:rPr lang="en-GB" dirty="0" smtClean="0"/>
              <a:t>road markings : IN</a:t>
            </a:r>
          </a:p>
          <a:p>
            <a:pPr lvl="1"/>
            <a:r>
              <a:rPr lang="en-GB" dirty="0" smtClean="0"/>
              <a:t>Pedestrian crossing marking : BORDER_IN (0.2 m)</a:t>
            </a:r>
          </a:p>
          <a:p>
            <a:pPr lvl="1"/>
            <a:r>
              <a:rPr lang="en-GB" dirty="0" smtClean="0"/>
              <a:t>Traffic sign : OUT</a:t>
            </a:r>
          </a:p>
          <a:p>
            <a:pPr lvl="1"/>
            <a:r>
              <a:rPr lang="en-GB" dirty="0" smtClean="0"/>
              <a:t>No parking markings : BORDER_OUT (0.1m)</a:t>
            </a:r>
          </a:p>
          <a:p>
            <a:pPr lvl="1"/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86045"/>
            <a:ext cx="6119406" cy="39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type of street object expected position is defined in a 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94" y="2412283"/>
            <a:ext cx="7819447" cy="41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922728" cy="4643998"/>
          </a:xfrm>
        </p:spPr>
        <p:txBody>
          <a:bodyPr>
            <a:normAutofit/>
          </a:bodyPr>
          <a:lstStyle/>
          <a:p>
            <a:r>
              <a:rPr lang="en-GB" dirty="0" smtClean="0"/>
              <a:t>Street model </a:t>
            </a:r>
            <a:r>
              <a:rPr lang="fr-FR" dirty="0" smtClean="0"/>
              <a:t>⊂ city model</a:t>
            </a:r>
          </a:p>
          <a:p>
            <a:r>
              <a:rPr lang="fr-FR" dirty="0" err="1" smtClean="0"/>
              <a:t>Many</a:t>
            </a:r>
            <a:r>
              <a:rPr lang="fr-FR" dirty="0" smtClean="0"/>
              <a:t> usages for a city model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usages for city model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63" y="961582"/>
            <a:ext cx="5831163" cy="5831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forces on road axis/width</a:t>
            </a:r>
          </a:p>
          <a:p>
            <a:r>
              <a:rPr lang="en-GB" dirty="0" smtClean="0"/>
              <a:t>Each street object type has an expected position:</a:t>
            </a:r>
          </a:p>
          <a:p>
            <a:pPr lvl="1"/>
            <a:r>
              <a:rPr lang="en-GB" dirty="0" smtClean="0"/>
              <a:t>IN/OUT + BORDER_IN/BORDER_OUT + </a:t>
            </a:r>
            <a:r>
              <a:rPr lang="en-GB" dirty="0" err="1" smtClean="0"/>
              <a:t>dist</a:t>
            </a:r>
            <a:r>
              <a:rPr lang="en-GB" dirty="0" smtClean="0"/>
              <a:t>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45" y="2865445"/>
            <a:ext cx="9529031" cy="40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if we sum up forces from observations :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1" y="2013036"/>
            <a:ext cx="10073902" cy="48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Others forces: resisting changes : express confidence in initial road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/>
              <a:t>forces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2282412"/>
            <a:ext cx="9946928" cy="45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Observations generate force on road axis/width, </a:t>
            </a:r>
            <a:br>
              <a:rPr lang="en-GB" dirty="0" smtClean="0"/>
            </a:br>
            <a:r>
              <a:rPr lang="en-GB" dirty="0" smtClean="0"/>
              <a:t>But first :</a:t>
            </a:r>
          </a:p>
          <a:p>
            <a:r>
              <a:rPr lang="en-GB" dirty="0" smtClean="0"/>
              <a:t>Observation </a:t>
            </a:r>
            <a:r>
              <a:rPr lang="en-GB" dirty="0" smtClean="0">
                <a:sym typeface="Wingdings" panose="05000000000000000000" pitchFamily="2" charset="2"/>
              </a:rPr>
              <a:t>matching road axis: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Closest road surface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42" y="3429000"/>
            <a:ext cx="81693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intersection : can’t use observations:</a:t>
            </a:r>
          </a:p>
          <a:p>
            <a:pPr lvl="1"/>
            <a:r>
              <a:rPr lang="en-GB" dirty="0" smtClean="0"/>
              <a:t>We would need to optimise full road surface model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matching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55" y="3200400"/>
            <a:ext cx="988343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Optimisation = Non-linear least square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no guarantee to find the optimal solution, robust, very fast</a:t>
            </a:r>
            <a:endParaRPr lang="en-GB" dirty="0" smtClean="0"/>
          </a:p>
          <a:p>
            <a:r>
              <a:rPr lang="en-GB" dirty="0" smtClean="0"/>
              <a:t>Open source : </a:t>
            </a:r>
            <a:r>
              <a:rPr lang="en-GB" dirty="0" smtClean="0">
                <a:hlinkClick r:id="rId3"/>
              </a:rPr>
              <a:t>Ceres solver</a:t>
            </a:r>
            <a:endParaRPr lang="en-GB" dirty="0"/>
          </a:p>
          <a:p>
            <a:pPr>
              <a:spcBef>
                <a:spcPts val="3000"/>
              </a:spcBef>
            </a:pPr>
            <a:r>
              <a:rPr lang="en-GB" dirty="0" smtClean="0"/>
              <a:t>Areas of experiment: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experiment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55" y="3639127"/>
            <a:ext cx="10103608" cy="30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4" y="2916297"/>
            <a:ext cx="4951340" cy="39053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74" y="2598151"/>
            <a:ext cx="5318920" cy="41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3" y="1336091"/>
            <a:ext cx="6957758" cy="54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5" y="1391320"/>
            <a:ext cx="6968325" cy="54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79" y="1232725"/>
            <a:ext cx="7143205" cy="56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Modelling street, why is it hard?</a:t>
            </a:r>
          </a:p>
          <a:p>
            <a:r>
              <a:rPr lang="en-GB" dirty="0" smtClean="0"/>
              <a:t>Existing models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2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21" y="1305983"/>
            <a:ext cx="7086862" cy="5549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58" y="1422865"/>
            <a:ext cx="3115524" cy="24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1.8m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0.4m</a:t>
            </a:r>
          </a:p>
          <a:p>
            <a:r>
              <a:rPr lang="en-GB" dirty="0" smtClean="0"/>
              <a:t>Kerb observation + user input</a:t>
            </a:r>
          </a:p>
          <a:p>
            <a:pPr lvl="1"/>
            <a:r>
              <a:rPr lang="en-GB" dirty="0"/>
              <a:t>Median </a:t>
            </a:r>
            <a:r>
              <a:rPr lang="en-GB" dirty="0" err="1"/>
              <a:t>dist</a:t>
            </a:r>
            <a:r>
              <a:rPr lang="en-GB" dirty="0"/>
              <a:t> to sidewalk : from 1.8m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dirty="0" smtClean="0"/>
              <a:t>0.34m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much better in a challenging area!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small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sensing area:</a:t>
            </a:r>
          </a:p>
          <a:p>
            <a:pPr marL="0" indent="0">
              <a:buNone/>
            </a:pPr>
            <a:r>
              <a:rPr lang="en-GB" dirty="0" smtClean="0"/>
              <a:t>Results: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sensing </a:t>
            </a:r>
            <a:r>
              <a:rPr lang="en-GB" dirty="0"/>
              <a:t>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37" r="20381" b="13671"/>
          <a:stretch/>
        </p:blipFill>
        <p:spPr>
          <a:xfrm>
            <a:off x="6884587" y="1371600"/>
            <a:ext cx="52938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4709623" cy="464399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Yellow circle are proportional to error:</a:t>
            </a:r>
          </a:p>
          <a:p>
            <a:r>
              <a:rPr lang="en-GB" dirty="0" smtClean="0"/>
              <a:t>Most of the cases : </a:t>
            </a:r>
          </a:p>
          <a:p>
            <a:pPr lvl="1"/>
            <a:r>
              <a:rPr lang="en-GB" dirty="0" smtClean="0"/>
              <a:t>Not enough curb detection!</a:t>
            </a:r>
          </a:p>
          <a:p>
            <a:r>
              <a:rPr lang="en-GB" dirty="0" smtClean="0"/>
              <a:t>Sometime:</a:t>
            </a:r>
          </a:p>
          <a:p>
            <a:pPr lvl="1"/>
            <a:r>
              <a:rPr lang="en-GB" dirty="0" smtClean="0"/>
              <a:t>Road model not sufficient</a:t>
            </a:r>
          </a:p>
          <a:p>
            <a:r>
              <a:rPr lang="en-GB" dirty="0" smtClean="0"/>
              <a:t>Seldom:</a:t>
            </a:r>
          </a:p>
          <a:p>
            <a:pPr lvl="1"/>
            <a:r>
              <a:rPr lang="en-GB" dirty="0" smtClean="0"/>
              <a:t>Optimisation not optimal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8139" r="19791" b="11709"/>
          <a:stretch/>
        </p:blipFill>
        <p:spPr>
          <a:xfrm>
            <a:off x="6904281" y="1465105"/>
            <a:ext cx="5293895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Only kerb observation: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0.6m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Many streets in the area lack kerb observations, but still significantly better.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sensing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3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Whole Paris : topology is broken at </a:t>
            </a:r>
            <a:r>
              <a:rPr lang="en-GB" dirty="0" err="1" smtClean="0"/>
              <a:t>fews</a:t>
            </a:r>
            <a:r>
              <a:rPr lang="en-GB" dirty="0" smtClean="0"/>
              <a:t> points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modelling : </a:t>
            </a:r>
            <a:r>
              <a:rPr lang="en-GB" dirty="0" smtClean="0"/>
              <a:t>Paris </a:t>
            </a:r>
            <a:r>
              <a:rPr lang="en-GB" dirty="0"/>
              <a:t>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94" y="3365500"/>
            <a:ext cx="9594863" cy="3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Quantitative evaluation:</a:t>
            </a:r>
          </a:p>
          <a:p>
            <a:endParaRPr lang="en-GB" dirty="0" smtClean="0"/>
          </a:p>
          <a:p>
            <a:r>
              <a:rPr lang="en-GB" dirty="0" smtClean="0"/>
              <a:t>Using ground truth as observation</a:t>
            </a:r>
          </a:p>
          <a:p>
            <a:pPr lvl="1"/>
            <a:r>
              <a:rPr lang="en-GB" dirty="0" smtClean="0"/>
              <a:t>Median </a:t>
            </a:r>
            <a:r>
              <a:rPr lang="en-GB" dirty="0" err="1" smtClean="0"/>
              <a:t>dist</a:t>
            </a:r>
            <a:r>
              <a:rPr lang="en-GB" dirty="0" smtClean="0"/>
              <a:t> to sidewalk : from 1.5m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0.1m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still residuals, why?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Paris area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4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Residual sources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error sources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60" y="2616201"/>
            <a:ext cx="10039762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simple road model is optimised,</a:t>
            </a:r>
            <a:br>
              <a:rPr lang="en-GB" dirty="0" smtClean="0"/>
            </a:br>
            <a:r>
              <a:rPr lang="en-GB" dirty="0" smtClean="0"/>
              <a:t>we can generate streets with </a:t>
            </a:r>
            <a:r>
              <a:rPr lang="en-GB" dirty="0" err="1" smtClean="0"/>
              <a:t>StreetGen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Procedural modelling: </a:t>
            </a:r>
            <a:r>
              <a:rPr lang="en-GB" dirty="0" err="1" smtClean="0"/>
              <a:t>Streetgen</a:t>
            </a:r>
            <a:r>
              <a:rPr lang="en-GB" dirty="0" smtClean="0"/>
              <a:t> on </a:t>
            </a:r>
            <a:r>
              <a:rPr lang="en-GB" dirty="0" err="1" smtClean="0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48" y="2324992"/>
            <a:ext cx="5638352" cy="44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after optimisation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</a:t>
            </a:r>
            <a:r>
              <a:rPr lang="fr-FR" dirty="0" smtClean="0"/>
              <a:t> ‘</a:t>
            </a:r>
            <a:r>
              <a:rPr lang="fr-FR" dirty="0" err="1" smtClean="0"/>
              <a:t>regular</a:t>
            </a:r>
            <a:r>
              <a:rPr lang="fr-FR" dirty="0" smtClean="0"/>
              <a:t>’ </a:t>
            </a:r>
            <a:r>
              <a:rPr lang="fr-FR" dirty="0" err="1" smtClean="0"/>
              <a:t>streets</a:t>
            </a:r>
            <a:r>
              <a:rPr lang="fr-FR" dirty="0" smtClean="0"/>
              <a:t> are hard to model</a:t>
            </a:r>
          </a:p>
          <a:p>
            <a:pPr lvl="1"/>
            <a:r>
              <a:rPr lang="en-GB" dirty="0" smtClean="0"/>
              <a:t>Complex (even for human)</a:t>
            </a:r>
          </a:p>
          <a:p>
            <a:pPr lvl="1"/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Organised</a:t>
            </a:r>
          </a:p>
          <a:p>
            <a:pPr lvl="1"/>
            <a:r>
              <a:rPr lang="en-GB" dirty="0" smtClean="0"/>
              <a:t>Hard to sense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modelling street is hard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8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Traffic information is generated (but has not been optimised)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</a:t>
            </a:r>
            <a:r>
              <a:rPr lang="en-GB" dirty="0" err="1"/>
              <a:t>Streetgen</a:t>
            </a:r>
            <a:r>
              <a:rPr lang="en-GB" dirty="0"/>
              <a:t> on </a:t>
            </a:r>
            <a:r>
              <a:rPr lang="en-GB" dirty="0" err="1"/>
              <a:t>optim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99" y="2049456"/>
            <a:ext cx="7689634" cy="48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1972234" y="1532965"/>
            <a:ext cx="10219766" cy="4643998"/>
          </a:xfrm>
        </p:spPr>
        <p:txBody>
          <a:bodyPr/>
          <a:lstStyle/>
          <a:p>
            <a:r>
              <a:rPr lang="en-GB" dirty="0" smtClean="0"/>
              <a:t>(Many) Limitations</a:t>
            </a:r>
          </a:p>
          <a:p>
            <a:pPr lvl="1"/>
            <a:r>
              <a:rPr lang="en-GB" dirty="0" smtClean="0"/>
              <a:t>Road model is too simple</a:t>
            </a:r>
          </a:p>
          <a:p>
            <a:pPr lvl="1"/>
            <a:r>
              <a:rPr lang="en-GB" dirty="0" smtClean="0"/>
              <a:t>Constant number of parameters in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For the moment, objects are almost useless</a:t>
            </a:r>
          </a:p>
          <a:p>
            <a:pPr lvl="1"/>
            <a:r>
              <a:rPr lang="en-GB" dirty="0" smtClean="0"/>
              <a:t>Must choose between trusting initial model and trusting observations</a:t>
            </a:r>
          </a:p>
          <a:p>
            <a:pPr lvl="1"/>
            <a:r>
              <a:rPr lang="en-GB" dirty="0" smtClean="0"/>
              <a:t>How to deal with parking places?</a:t>
            </a:r>
          </a:p>
          <a:p>
            <a:pPr lvl="1"/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Procedural </a:t>
            </a:r>
            <a:r>
              <a:rPr lang="en-GB" dirty="0" smtClean="0"/>
              <a:t>modelling: Limitations</a:t>
            </a:r>
            <a:endParaRPr lang="en-GB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13145"/>
            <a:ext cx="1403927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509" y="1951181"/>
            <a:ext cx="1383418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476485"/>
            <a:ext cx="1144606" cy="44110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Summary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Limitations</a:t>
            </a:r>
          </a:p>
          <a:p>
            <a:r>
              <a:rPr lang="en-GB" dirty="0"/>
              <a:t>Perspectives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low information: generate best guess street model at Paris scale and edit it (multi-user, many GIS software): </a:t>
            </a:r>
            <a:r>
              <a:rPr lang="en-GB" dirty="0" err="1" smtClean="0"/>
              <a:t>StreetGen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9" y="1951180"/>
            <a:ext cx="1259652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22" y="2386965"/>
            <a:ext cx="5714777" cy="44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Manage a massive amount of 3D points (from mobile mapping). Act as a service for usage/processing/</a:t>
            </a:r>
            <a:r>
              <a:rPr lang="en-GB" dirty="0" err="1" smtClean="0"/>
              <a:t>visu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7200" y="2929122"/>
            <a:ext cx="7790984" cy="3886092"/>
          </a:xfrm>
          <a:prstGeom prst="rect">
            <a:avLst/>
          </a:prstGeom>
          <a:noFill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4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 inverse procedural modelling by </a:t>
            </a:r>
            <a:br>
              <a:rPr lang="en-GB" dirty="0" smtClean="0"/>
            </a:br>
            <a:r>
              <a:rPr lang="en-GB" dirty="0" smtClean="0"/>
              <a:t>fitting a road model to various observations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897204"/>
            <a:ext cx="10203531" cy="38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b="1" dirty="0">
                <a:solidFill>
                  <a:schemeClr val="tx1"/>
                </a:solidFill>
              </a:rPr>
              <a:t>Limitations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Perspectives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252846"/>
          </a:xfrm>
        </p:spPr>
        <p:txBody>
          <a:bodyPr>
            <a:normAutofit/>
          </a:bodyPr>
          <a:lstStyle/>
          <a:p>
            <a:r>
              <a:rPr lang="en-GB" dirty="0" smtClean="0"/>
              <a:t>Very simple street model: revolves around street axis.</a:t>
            </a:r>
          </a:p>
          <a:p>
            <a:pPr lvl="1"/>
            <a:r>
              <a:rPr lang="en-GB" dirty="0" smtClean="0"/>
              <a:t>Too simple?</a:t>
            </a:r>
          </a:p>
          <a:p>
            <a:pPr lvl="1"/>
            <a:r>
              <a:rPr lang="en-GB" dirty="0" smtClean="0"/>
              <a:t>Pedestrian street?</a:t>
            </a:r>
          </a:p>
          <a:p>
            <a:pPr lvl="1"/>
            <a:r>
              <a:rPr lang="en-GB" dirty="0" smtClean="0"/>
              <a:t>Based on topology </a:t>
            </a:r>
            <a:r>
              <a:rPr lang="en-GB" dirty="0" smtClean="0">
                <a:sym typeface="Wingdings" panose="05000000000000000000" pitchFamily="2" charset="2"/>
              </a:rPr>
              <a:t> hard to maintain/scale/edit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Objects are created/edited manually by user</a:t>
            </a:r>
          </a:p>
          <a:p>
            <a:pPr lvl="1"/>
            <a:r>
              <a:rPr lang="en-GB" dirty="0" smtClean="0"/>
              <a:t>Tedious, not much sense</a:t>
            </a:r>
            <a:endParaRPr lang="en-GB" dirty="0"/>
          </a:p>
          <a:p>
            <a:pPr lvl="1"/>
            <a:r>
              <a:rPr lang="en-GB" dirty="0" smtClean="0"/>
              <a:t>They should be created by template/ pattern/ grammar/procedural functions!</a:t>
            </a:r>
          </a:p>
          <a:p>
            <a:r>
              <a:rPr lang="en-GB" dirty="0" smtClean="0"/>
              <a:t>Point Cloud Server :</a:t>
            </a:r>
          </a:p>
          <a:p>
            <a:pPr lvl="1"/>
            <a:r>
              <a:rPr lang="en-GB" dirty="0" smtClean="0"/>
              <a:t>Need several processing methods to extract observations</a:t>
            </a:r>
          </a:p>
          <a:p>
            <a:r>
              <a:rPr lang="en-GB" dirty="0" smtClean="0"/>
              <a:t>Optimisation : going meta</a:t>
            </a:r>
          </a:p>
          <a:p>
            <a:pPr lvl="1"/>
            <a:endParaRPr lang="en-GB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Conclusion: </a:t>
            </a:r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7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  <a:p>
            <a:r>
              <a:rPr lang="en-GB" dirty="0" smtClean="0"/>
              <a:t>Limitations</a:t>
            </a:r>
            <a:endParaRPr lang="en-GB" dirty="0"/>
          </a:p>
          <a:p>
            <a:r>
              <a:rPr lang="en-GB" b="1" dirty="0" smtClean="0">
                <a:solidFill>
                  <a:schemeClr val="tx1"/>
                </a:solidFill>
              </a:rPr>
              <a:t>Perspectives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08" y="1951180"/>
            <a:ext cx="1403927" cy="343361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Only the beginning of inverse procedural street modelling.</a:t>
            </a:r>
          </a:p>
          <a:p>
            <a:pPr lvl="1"/>
            <a:r>
              <a:rPr lang="en-GB" dirty="0" smtClean="0"/>
              <a:t>Dealing with objects and road model simultaneously calls for much stronger modelling and optimisation methods</a:t>
            </a:r>
            <a:endParaRPr lang="en-GB" dirty="0"/>
          </a:p>
          <a:p>
            <a:r>
              <a:rPr lang="en-GB" dirty="0" smtClean="0"/>
              <a:t>Since the beginning of the thesis :</a:t>
            </a:r>
          </a:p>
          <a:p>
            <a:pPr lvl="1"/>
            <a:r>
              <a:rPr lang="en-GB" dirty="0" smtClean="0"/>
              <a:t>Major trend in smart vehicle/autonomous cars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maps no more required only by traditional data provider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 maps potentially required by every (Billion) cars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Many work about smart city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Time is essential (simulation/understanding)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4D street modelling ? (garbage/ café terrace/ parking behaviour)</a:t>
            </a:r>
          </a:p>
          <a:p>
            <a:r>
              <a:rPr lang="en-GB" dirty="0" smtClean="0"/>
              <a:t>Understandin</a:t>
            </a:r>
            <a:r>
              <a:rPr lang="en-GB" dirty="0" smtClean="0"/>
              <a:t>g city may be key to planning </a:t>
            </a:r>
            <a:r>
              <a:rPr lang="en-GB" dirty="0" smtClean="0">
                <a:sym typeface="Wingdings" panose="05000000000000000000" pitchFamily="2" charset="2"/>
              </a:rPr>
              <a:t>study city history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Conclusion: </a:t>
            </a:r>
            <a:r>
              <a:rPr lang="en-GB" smtClean="0"/>
              <a:t>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0" y="1485900"/>
            <a:ext cx="10076020" cy="537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3" y="1228165"/>
            <a:ext cx="2478663" cy="4643998"/>
          </a:xfrm>
        </p:spPr>
        <p:txBody>
          <a:bodyPr/>
          <a:lstStyle/>
          <a:p>
            <a:r>
              <a:rPr lang="en-GB" dirty="0" err="1" smtClean="0"/>
              <a:t>Jacoubet</a:t>
            </a:r>
            <a:r>
              <a:rPr lang="en-GB" dirty="0" smtClean="0"/>
              <a:t>, 1810-1836 : </a:t>
            </a:r>
          </a:p>
          <a:p>
            <a:r>
              <a:rPr lang="en-GB" dirty="0" smtClean="0"/>
              <a:t>road model with optimisation &amp; </a:t>
            </a:r>
            <a:r>
              <a:rPr lang="en-GB" dirty="0" err="1" smtClean="0"/>
              <a:t>Streetgen</a:t>
            </a:r>
            <a:r>
              <a:rPr lang="en-GB" dirty="0" smtClean="0"/>
              <a:t> 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Conclusion: </a:t>
            </a:r>
            <a:r>
              <a:rPr lang="en-GB" dirty="0" smtClean="0"/>
              <a:t>Perspectives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5" y="1536701"/>
            <a:ext cx="770505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" y="0"/>
            <a:ext cx="12160913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228165"/>
            <a:ext cx="9381565" cy="4643998"/>
          </a:xfrm>
        </p:spPr>
        <p:txBody>
          <a:bodyPr/>
          <a:lstStyle/>
          <a:p>
            <a:r>
              <a:rPr lang="en-GB" dirty="0" smtClean="0"/>
              <a:t>Turgot, 1734-1739 : procedural modelling candidate?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Perspectives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t="23500" r="20776" b="17698"/>
          <a:stretch/>
        </p:blipFill>
        <p:spPr>
          <a:xfrm>
            <a:off x="2498463" y="1678169"/>
            <a:ext cx="9423643" cy="51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Thanks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3681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Finish layout for </a:t>
            </a:r>
            <a:r>
              <a:rPr lang="en-GB" dirty="0" err="1" smtClean="0"/>
              <a:t>optim</a:t>
            </a:r>
            <a:endParaRPr lang="en-GB" dirty="0" smtClean="0"/>
          </a:p>
          <a:p>
            <a:pPr lvl="1"/>
            <a:r>
              <a:rPr lang="en-GB" dirty="0" smtClean="0"/>
              <a:t>Use it in </a:t>
            </a:r>
            <a:r>
              <a:rPr lang="en-GB" dirty="0" err="1" smtClean="0"/>
              <a:t>optim</a:t>
            </a:r>
            <a:r>
              <a:rPr lang="en-GB" dirty="0" smtClean="0"/>
              <a:t> and in conclusion part</a:t>
            </a:r>
            <a:endParaRPr lang="en-GB" dirty="0"/>
          </a:p>
          <a:p>
            <a:r>
              <a:rPr lang="en-GB" dirty="0" smtClean="0"/>
              <a:t>Last “question” slide with </a:t>
            </a:r>
            <a:r>
              <a:rPr lang="en-GB" dirty="0" err="1" smtClean="0"/>
              <a:t>streetgen</a:t>
            </a:r>
            <a:endParaRPr lang="en-GB" dirty="0" smtClean="0"/>
          </a:p>
          <a:p>
            <a:r>
              <a:rPr lang="en-GB" dirty="0" smtClean="0"/>
              <a:t>Conclusion need illustrations and splitting slides</a:t>
            </a:r>
          </a:p>
          <a:p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5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80" y="1473200"/>
            <a:ext cx="10076020" cy="5351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complex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20" y="1485900"/>
            <a:ext cx="8424992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a medium supporting all type of traffic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799" y="1838386"/>
            <a:ext cx="3611692" cy="47910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20309" r="29233" b="26562"/>
          <a:stretch/>
        </p:blipFill>
        <p:spPr>
          <a:xfrm>
            <a:off x="1696994" y="1838386"/>
            <a:ext cx="6862803" cy="47910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7" y="0"/>
            <a:ext cx="12150984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974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organised (symmetry, hierarchy, part of network …)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r="27935" b="17571"/>
          <a:stretch/>
        </p:blipFill>
        <p:spPr>
          <a:xfrm>
            <a:off x="2109228" y="1885950"/>
            <a:ext cx="8800071" cy="4917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3735"/>
            <a:ext cx="12150984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35580"/>
            <a:ext cx="10077450" cy="539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234" y="1460500"/>
            <a:ext cx="5114366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355165"/>
            <a:ext cx="9381565" cy="4643998"/>
          </a:xfrm>
        </p:spPr>
        <p:txBody>
          <a:bodyPr/>
          <a:lstStyle/>
          <a:p>
            <a:r>
              <a:rPr lang="en-GB" dirty="0" smtClean="0"/>
              <a:t>Streets are hard to sense</a:t>
            </a:r>
          </a:p>
          <a:p>
            <a:pPr lvl="1"/>
            <a:r>
              <a:rPr lang="en-GB" dirty="0" smtClean="0"/>
              <a:t>Manual : millions of objects</a:t>
            </a:r>
          </a:p>
          <a:p>
            <a:pPr lvl="1"/>
            <a:r>
              <a:rPr lang="en-GB" dirty="0" smtClean="0"/>
              <a:t>Automatic : </a:t>
            </a:r>
          </a:p>
          <a:p>
            <a:pPr lvl="2"/>
            <a:r>
              <a:rPr lang="en-GB" dirty="0" smtClean="0"/>
              <a:t>high occlusion</a:t>
            </a:r>
          </a:p>
          <a:p>
            <a:pPr lvl="2"/>
            <a:r>
              <a:rPr lang="en-GB" dirty="0" smtClean="0"/>
              <a:t>Small details are essential (curb)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art: modelling street is hard</a:t>
            </a:r>
            <a:endParaRPr lang="en-GB" dirty="0"/>
          </a:p>
        </p:txBody>
      </p:sp>
      <p:sp>
        <p:nvSpPr>
          <p:cNvPr id="8" name="Forme libre 7"/>
          <p:cNvSpPr/>
          <p:nvPr/>
        </p:nvSpPr>
        <p:spPr>
          <a:xfrm>
            <a:off x="2667000" y="5575092"/>
            <a:ext cx="2514600" cy="1067008"/>
          </a:xfrm>
          <a:custGeom>
            <a:avLst/>
            <a:gdLst>
              <a:gd name="connsiteX0" fmla="*/ 2286000 w 2514600"/>
              <a:gd name="connsiteY0" fmla="*/ 12908 h 1067008"/>
              <a:gd name="connsiteX1" fmla="*/ 2222500 w 2514600"/>
              <a:gd name="connsiteY1" fmla="*/ 208 h 1067008"/>
              <a:gd name="connsiteX2" fmla="*/ 2019300 w 2514600"/>
              <a:gd name="connsiteY2" fmla="*/ 63708 h 1067008"/>
              <a:gd name="connsiteX3" fmla="*/ 1612900 w 2514600"/>
              <a:gd name="connsiteY3" fmla="*/ 165308 h 1067008"/>
              <a:gd name="connsiteX4" fmla="*/ 1511300 w 2514600"/>
              <a:gd name="connsiteY4" fmla="*/ 203408 h 1067008"/>
              <a:gd name="connsiteX5" fmla="*/ 1295400 w 2514600"/>
              <a:gd name="connsiteY5" fmla="*/ 305008 h 1067008"/>
              <a:gd name="connsiteX6" fmla="*/ 1066800 w 2514600"/>
              <a:gd name="connsiteY6" fmla="*/ 343108 h 1067008"/>
              <a:gd name="connsiteX7" fmla="*/ 698500 w 2514600"/>
              <a:gd name="connsiteY7" fmla="*/ 355808 h 1067008"/>
              <a:gd name="connsiteX8" fmla="*/ 381000 w 2514600"/>
              <a:gd name="connsiteY8" fmla="*/ 432008 h 1067008"/>
              <a:gd name="connsiteX9" fmla="*/ 266700 w 2514600"/>
              <a:gd name="connsiteY9" fmla="*/ 470108 h 1067008"/>
              <a:gd name="connsiteX10" fmla="*/ 177800 w 2514600"/>
              <a:gd name="connsiteY10" fmla="*/ 520908 h 1067008"/>
              <a:gd name="connsiteX11" fmla="*/ 114300 w 2514600"/>
              <a:gd name="connsiteY11" fmla="*/ 571708 h 1067008"/>
              <a:gd name="connsiteX12" fmla="*/ 88900 w 2514600"/>
              <a:gd name="connsiteY12" fmla="*/ 609808 h 1067008"/>
              <a:gd name="connsiteX13" fmla="*/ 50800 w 2514600"/>
              <a:gd name="connsiteY13" fmla="*/ 647908 h 1067008"/>
              <a:gd name="connsiteX14" fmla="*/ 0 w 2514600"/>
              <a:gd name="connsiteY14" fmla="*/ 736808 h 1067008"/>
              <a:gd name="connsiteX15" fmla="*/ 25400 w 2514600"/>
              <a:gd name="connsiteY15" fmla="*/ 876508 h 1067008"/>
              <a:gd name="connsiteX16" fmla="*/ 50800 w 2514600"/>
              <a:gd name="connsiteY16" fmla="*/ 914608 h 1067008"/>
              <a:gd name="connsiteX17" fmla="*/ 88900 w 2514600"/>
              <a:gd name="connsiteY17" fmla="*/ 927308 h 1067008"/>
              <a:gd name="connsiteX18" fmla="*/ 127000 w 2514600"/>
              <a:gd name="connsiteY18" fmla="*/ 952708 h 1067008"/>
              <a:gd name="connsiteX19" fmla="*/ 304800 w 2514600"/>
              <a:gd name="connsiteY19" fmla="*/ 965408 h 1067008"/>
              <a:gd name="connsiteX20" fmla="*/ 596900 w 2514600"/>
              <a:gd name="connsiteY20" fmla="*/ 1028908 h 1067008"/>
              <a:gd name="connsiteX21" fmla="*/ 952500 w 2514600"/>
              <a:gd name="connsiteY21" fmla="*/ 1067008 h 1067008"/>
              <a:gd name="connsiteX22" fmla="*/ 1397000 w 2514600"/>
              <a:gd name="connsiteY22" fmla="*/ 1041608 h 1067008"/>
              <a:gd name="connsiteX23" fmla="*/ 1511300 w 2514600"/>
              <a:gd name="connsiteY23" fmla="*/ 1003508 h 1067008"/>
              <a:gd name="connsiteX24" fmla="*/ 1701800 w 2514600"/>
              <a:gd name="connsiteY24" fmla="*/ 952708 h 1067008"/>
              <a:gd name="connsiteX25" fmla="*/ 1828800 w 2514600"/>
              <a:gd name="connsiteY25" fmla="*/ 914608 h 1067008"/>
              <a:gd name="connsiteX26" fmla="*/ 1955800 w 2514600"/>
              <a:gd name="connsiteY26" fmla="*/ 838408 h 1067008"/>
              <a:gd name="connsiteX27" fmla="*/ 1993900 w 2514600"/>
              <a:gd name="connsiteY27" fmla="*/ 813008 h 1067008"/>
              <a:gd name="connsiteX28" fmla="*/ 2057400 w 2514600"/>
              <a:gd name="connsiteY28" fmla="*/ 800308 h 1067008"/>
              <a:gd name="connsiteX29" fmla="*/ 2184400 w 2514600"/>
              <a:gd name="connsiteY29" fmla="*/ 762208 h 1067008"/>
              <a:gd name="connsiteX30" fmla="*/ 2235200 w 2514600"/>
              <a:gd name="connsiteY30" fmla="*/ 736808 h 1067008"/>
              <a:gd name="connsiteX31" fmla="*/ 2273300 w 2514600"/>
              <a:gd name="connsiteY31" fmla="*/ 724108 h 1067008"/>
              <a:gd name="connsiteX32" fmla="*/ 2298700 w 2514600"/>
              <a:gd name="connsiteY32" fmla="*/ 686008 h 1067008"/>
              <a:gd name="connsiteX33" fmla="*/ 2336800 w 2514600"/>
              <a:gd name="connsiteY33" fmla="*/ 660608 h 1067008"/>
              <a:gd name="connsiteX34" fmla="*/ 2387600 w 2514600"/>
              <a:gd name="connsiteY34" fmla="*/ 622508 h 1067008"/>
              <a:gd name="connsiteX35" fmla="*/ 2451100 w 2514600"/>
              <a:gd name="connsiteY35" fmla="*/ 559008 h 1067008"/>
              <a:gd name="connsiteX36" fmla="*/ 2489200 w 2514600"/>
              <a:gd name="connsiteY36" fmla="*/ 470108 h 1067008"/>
              <a:gd name="connsiteX37" fmla="*/ 2514600 w 2514600"/>
              <a:gd name="connsiteY37" fmla="*/ 393908 h 1067008"/>
              <a:gd name="connsiteX38" fmla="*/ 2501900 w 2514600"/>
              <a:gd name="connsiteY38" fmla="*/ 165308 h 1067008"/>
              <a:gd name="connsiteX39" fmla="*/ 2489200 w 2514600"/>
              <a:gd name="connsiteY39" fmla="*/ 127208 h 1067008"/>
              <a:gd name="connsiteX40" fmla="*/ 2413000 w 2514600"/>
              <a:gd name="connsiteY40" fmla="*/ 89108 h 1067008"/>
              <a:gd name="connsiteX41" fmla="*/ 2387600 w 2514600"/>
              <a:gd name="connsiteY41" fmla="*/ 51008 h 1067008"/>
              <a:gd name="connsiteX42" fmla="*/ 2311400 w 2514600"/>
              <a:gd name="connsiteY42" fmla="*/ 25608 h 1067008"/>
              <a:gd name="connsiteX43" fmla="*/ 2159000 w 2514600"/>
              <a:gd name="connsiteY43" fmla="*/ 12908 h 10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14600" h="1067008">
                <a:moveTo>
                  <a:pt x="2286000" y="12908"/>
                </a:moveTo>
                <a:cubicBezTo>
                  <a:pt x="2264833" y="8675"/>
                  <a:pt x="2244011" y="-1585"/>
                  <a:pt x="2222500" y="208"/>
                </a:cubicBezTo>
                <a:cubicBezTo>
                  <a:pt x="2195510" y="2457"/>
                  <a:pt x="2031841" y="60408"/>
                  <a:pt x="2019300" y="63708"/>
                </a:cubicBezTo>
                <a:cubicBezTo>
                  <a:pt x="1803760" y="120429"/>
                  <a:pt x="1920265" y="50046"/>
                  <a:pt x="1612900" y="165308"/>
                </a:cubicBezTo>
                <a:cubicBezTo>
                  <a:pt x="1579033" y="178008"/>
                  <a:pt x="1544437" y="188911"/>
                  <a:pt x="1511300" y="203408"/>
                </a:cubicBezTo>
                <a:cubicBezTo>
                  <a:pt x="1416079" y="245067"/>
                  <a:pt x="1396213" y="269427"/>
                  <a:pt x="1295400" y="305008"/>
                </a:cubicBezTo>
                <a:cubicBezTo>
                  <a:pt x="1222714" y="330662"/>
                  <a:pt x="1142995" y="339201"/>
                  <a:pt x="1066800" y="343108"/>
                </a:cubicBezTo>
                <a:cubicBezTo>
                  <a:pt x="944122" y="349399"/>
                  <a:pt x="821267" y="351575"/>
                  <a:pt x="698500" y="355808"/>
                </a:cubicBezTo>
                <a:cubicBezTo>
                  <a:pt x="563026" y="385913"/>
                  <a:pt x="496309" y="395974"/>
                  <a:pt x="381000" y="432008"/>
                </a:cubicBezTo>
                <a:cubicBezTo>
                  <a:pt x="342667" y="443987"/>
                  <a:pt x="300116" y="447831"/>
                  <a:pt x="266700" y="470108"/>
                </a:cubicBezTo>
                <a:cubicBezTo>
                  <a:pt x="212848" y="506010"/>
                  <a:pt x="242252" y="488682"/>
                  <a:pt x="177800" y="520908"/>
                </a:cubicBezTo>
                <a:cubicBezTo>
                  <a:pt x="105007" y="630097"/>
                  <a:pt x="201934" y="501601"/>
                  <a:pt x="114300" y="571708"/>
                </a:cubicBezTo>
                <a:cubicBezTo>
                  <a:pt x="102381" y="581243"/>
                  <a:pt x="98671" y="598082"/>
                  <a:pt x="88900" y="609808"/>
                </a:cubicBezTo>
                <a:cubicBezTo>
                  <a:pt x="77402" y="623606"/>
                  <a:pt x="62298" y="634110"/>
                  <a:pt x="50800" y="647908"/>
                </a:cubicBezTo>
                <a:cubicBezTo>
                  <a:pt x="28361" y="674834"/>
                  <a:pt x="15527" y="705754"/>
                  <a:pt x="0" y="736808"/>
                </a:cubicBezTo>
                <a:cubicBezTo>
                  <a:pt x="4378" y="771831"/>
                  <a:pt x="5823" y="837353"/>
                  <a:pt x="25400" y="876508"/>
                </a:cubicBezTo>
                <a:cubicBezTo>
                  <a:pt x="32226" y="890160"/>
                  <a:pt x="38881" y="905073"/>
                  <a:pt x="50800" y="914608"/>
                </a:cubicBezTo>
                <a:cubicBezTo>
                  <a:pt x="61253" y="922971"/>
                  <a:pt x="76926" y="921321"/>
                  <a:pt x="88900" y="927308"/>
                </a:cubicBezTo>
                <a:cubicBezTo>
                  <a:pt x="102552" y="934134"/>
                  <a:pt x="111969" y="950055"/>
                  <a:pt x="127000" y="952708"/>
                </a:cubicBezTo>
                <a:cubicBezTo>
                  <a:pt x="185514" y="963034"/>
                  <a:pt x="245533" y="961175"/>
                  <a:pt x="304800" y="965408"/>
                </a:cubicBezTo>
                <a:cubicBezTo>
                  <a:pt x="426188" y="995755"/>
                  <a:pt x="475215" y="1011524"/>
                  <a:pt x="596900" y="1028908"/>
                </a:cubicBezTo>
                <a:cubicBezTo>
                  <a:pt x="731927" y="1048198"/>
                  <a:pt x="822786" y="1055216"/>
                  <a:pt x="952500" y="1067008"/>
                </a:cubicBezTo>
                <a:cubicBezTo>
                  <a:pt x="1100667" y="1058541"/>
                  <a:pt x="1249541" y="1058365"/>
                  <a:pt x="1397000" y="1041608"/>
                </a:cubicBezTo>
                <a:cubicBezTo>
                  <a:pt x="1436904" y="1037073"/>
                  <a:pt x="1472967" y="1015487"/>
                  <a:pt x="1511300" y="1003508"/>
                </a:cubicBezTo>
                <a:cubicBezTo>
                  <a:pt x="1666091" y="955136"/>
                  <a:pt x="1533687" y="1000740"/>
                  <a:pt x="1701800" y="952708"/>
                </a:cubicBezTo>
                <a:cubicBezTo>
                  <a:pt x="1918237" y="890869"/>
                  <a:pt x="1671397" y="953959"/>
                  <a:pt x="1828800" y="914608"/>
                </a:cubicBezTo>
                <a:cubicBezTo>
                  <a:pt x="2015207" y="790337"/>
                  <a:pt x="1819118" y="916512"/>
                  <a:pt x="1955800" y="838408"/>
                </a:cubicBezTo>
                <a:cubicBezTo>
                  <a:pt x="1969052" y="830835"/>
                  <a:pt x="1979608" y="818367"/>
                  <a:pt x="1993900" y="813008"/>
                </a:cubicBezTo>
                <a:cubicBezTo>
                  <a:pt x="2014111" y="805429"/>
                  <a:pt x="2036725" y="806511"/>
                  <a:pt x="2057400" y="800308"/>
                </a:cubicBezTo>
                <a:cubicBezTo>
                  <a:pt x="2224484" y="750183"/>
                  <a:pt x="2019443" y="795199"/>
                  <a:pt x="2184400" y="762208"/>
                </a:cubicBezTo>
                <a:cubicBezTo>
                  <a:pt x="2201333" y="753741"/>
                  <a:pt x="2217799" y="744266"/>
                  <a:pt x="2235200" y="736808"/>
                </a:cubicBezTo>
                <a:cubicBezTo>
                  <a:pt x="2247505" y="731535"/>
                  <a:pt x="2262847" y="732471"/>
                  <a:pt x="2273300" y="724108"/>
                </a:cubicBezTo>
                <a:cubicBezTo>
                  <a:pt x="2285219" y="714573"/>
                  <a:pt x="2287907" y="696801"/>
                  <a:pt x="2298700" y="686008"/>
                </a:cubicBezTo>
                <a:cubicBezTo>
                  <a:pt x="2309493" y="675215"/>
                  <a:pt x="2324380" y="669480"/>
                  <a:pt x="2336800" y="660608"/>
                </a:cubicBezTo>
                <a:cubicBezTo>
                  <a:pt x="2354024" y="648305"/>
                  <a:pt x="2372633" y="637475"/>
                  <a:pt x="2387600" y="622508"/>
                </a:cubicBezTo>
                <a:cubicBezTo>
                  <a:pt x="2472267" y="537841"/>
                  <a:pt x="2349500" y="626741"/>
                  <a:pt x="2451100" y="559008"/>
                </a:cubicBezTo>
                <a:cubicBezTo>
                  <a:pt x="2491981" y="436366"/>
                  <a:pt x="2426426" y="627042"/>
                  <a:pt x="2489200" y="470108"/>
                </a:cubicBezTo>
                <a:cubicBezTo>
                  <a:pt x="2499144" y="445249"/>
                  <a:pt x="2514600" y="393908"/>
                  <a:pt x="2514600" y="393908"/>
                </a:cubicBezTo>
                <a:cubicBezTo>
                  <a:pt x="2510367" y="317708"/>
                  <a:pt x="2509136" y="241282"/>
                  <a:pt x="2501900" y="165308"/>
                </a:cubicBezTo>
                <a:cubicBezTo>
                  <a:pt x="2500631" y="151981"/>
                  <a:pt x="2497563" y="137661"/>
                  <a:pt x="2489200" y="127208"/>
                </a:cubicBezTo>
                <a:cubicBezTo>
                  <a:pt x="2471295" y="104827"/>
                  <a:pt x="2438099" y="97474"/>
                  <a:pt x="2413000" y="89108"/>
                </a:cubicBezTo>
                <a:cubicBezTo>
                  <a:pt x="2404533" y="76408"/>
                  <a:pt x="2400543" y="59098"/>
                  <a:pt x="2387600" y="51008"/>
                </a:cubicBezTo>
                <a:cubicBezTo>
                  <a:pt x="2364896" y="36818"/>
                  <a:pt x="2337654" y="30859"/>
                  <a:pt x="2311400" y="25608"/>
                </a:cubicBezTo>
                <a:cubicBezTo>
                  <a:pt x="2218842" y="7096"/>
                  <a:pt x="2269486" y="12908"/>
                  <a:pt x="2159000" y="1290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Foreword about this presentation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2234" y="4196615"/>
            <a:ext cx="9375216" cy="255516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Work : 		</a:t>
            </a:r>
            <a:r>
              <a:rPr lang="en-GB" b="1" dirty="0" smtClean="0"/>
              <a:t>3 years</a:t>
            </a:r>
          </a:p>
          <a:p>
            <a:r>
              <a:rPr lang="en-GB" dirty="0" smtClean="0"/>
              <a:t>Presentation : </a:t>
            </a:r>
            <a:r>
              <a:rPr lang="en-GB" b="1" dirty="0" smtClean="0"/>
              <a:t>45 minutes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 compression problem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Lossless</a:t>
            </a:r>
          </a:p>
          <a:p>
            <a:pPr lvl="1"/>
            <a:r>
              <a:rPr lang="en-GB" dirty="0" smtClean="0"/>
              <a:t>Only a summary, details in the </a:t>
            </a:r>
            <a:r>
              <a:rPr lang="en-GB" dirty="0" smtClean="0"/>
              <a:t>articles/manuscript</a:t>
            </a:r>
          </a:p>
          <a:p>
            <a:pPr lvl="1"/>
            <a:endParaRPr lang="en-GB" dirty="0"/>
          </a:p>
          <a:p>
            <a:r>
              <a:rPr lang="en-GB" dirty="0" smtClean="0"/>
              <a:t>Various people here: it may be fast</a:t>
            </a:r>
            <a:endParaRPr lang="en-GB" dirty="0" smtClean="0"/>
          </a:p>
          <a:p>
            <a:endParaRPr lang="en-GB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419347" y="5366180"/>
            <a:ext cx="1111250" cy="2328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V="1">
            <a:off x="2444747" y="5353480"/>
            <a:ext cx="1080462" cy="245533"/>
          </a:xfrm>
          <a:prstGeom prst="line">
            <a:avLst/>
          </a:prstGeom>
          <a:ln w="38100">
            <a:solidFill>
              <a:srgbClr val="FF0000">
                <a:alpha val="4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Modelling street, why is it hard?</a:t>
            </a:r>
          </a:p>
          <a:p>
            <a:r>
              <a:rPr lang="en-GB" b="1" dirty="0">
                <a:solidFill>
                  <a:schemeClr val="tx1"/>
                </a:solidFill>
              </a:rPr>
              <a:t>Existing </a:t>
            </a:r>
            <a:r>
              <a:rPr lang="en-GB" b="1" dirty="0" smtClean="0">
                <a:solidFill>
                  <a:schemeClr val="tx1"/>
                </a:solidFill>
              </a:rPr>
              <a:t>models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modelled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precise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(</a:t>
            </a:r>
            <a:r>
              <a:rPr lang="fr-FR" dirty="0" err="1" smtClean="0"/>
              <a:t>roadway</a:t>
            </a:r>
            <a:r>
              <a:rPr lang="fr-FR" dirty="0" smtClean="0"/>
              <a:t>/ </a:t>
            </a:r>
            <a:r>
              <a:rPr lang="fr-FR" dirty="0" err="1" smtClean="0"/>
              <a:t>sidewalk</a:t>
            </a:r>
            <a:r>
              <a:rPr lang="fr-FR" dirty="0" smtClean="0"/>
              <a:t> / …)</a:t>
            </a:r>
          </a:p>
          <a:p>
            <a:pPr lvl="1"/>
            <a:r>
              <a:rPr lang="fr-FR" dirty="0" smtClean="0"/>
              <a:t>Street road as part of </a:t>
            </a:r>
            <a:r>
              <a:rPr lang="fr-FR" dirty="0" err="1" smtClean="0"/>
              <a:t>whole</a:t>
            </a:r>
            <a:r>
              <a:rPr lang="fr-FR" dirty="0" smtClean="0"/>
              <a:t> network (= </a:t>
            </a:r>
            <a:r>
              <a:rPr lang="fr-FR" dirty="0" err="1" smtClean="0"/>
              <a:t>traffic</a:t>
            </a:r>
            <a:r>
              <a:rPr lang="fr-FR" dirty="0" smtClean="0"/>
              <a:t> info)</a:t>
            </a:r>
          </a:p>
          <a:p>
            <a:pPr lvl="1"/>
            <a:r>
              <a:rPr lang="fr-FR" dirty="0" smtClean="0"/>
              <a:t>Street organisation</a:t>
            </a:r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Street </a:t>
            </a:r>
            <a:r>
              <a:rPr lang="fr-FR" dirty="0" err="1" smtClean="0"/>
              <a:t>objects</a:t>
            </a:r>
            <a:r>
              <a:rPr lang="fr-FR" dirty="0" smtClean="0"/>
              <a:t> relations</a:t>
            </a:r>
          </a:p>
          <a:p>
            <a:pPr lvl="1"/>
            <a:r>
              <a:rPr lang="fr-FR" dirty="0" err="1" smtClean="0"/>
              <a:t>Material</a:t>
            </a:r>
            <a:r>
              <a:rPr lang="fr-FR" dirty="0" smtClean="0"/>
              <a:t>/</a:t>
            </a:r>
            <a:r>
              <a:rPr lang="fr-FR" dirty="0" err="1" smtClean="0"/>
              <a:t>visual</a:t>
            </a:r>
            <a:r>
              <a:rPr lang="fr-FR" dirty="0" smtClean="0"/>
              <a:t> aspects …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err="1" smtClean="0"/>
              <a:t>Automotiv</a:t>
            </a:r>
            <a:r>
              <a:rPr lang="en-GB" dirty="0" smtClean="0"/>
              <a:t>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Everybody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by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 aspects</a:t>
            </a:r>
          </a:p>
          <a:p>
            <a:pPr lvl="1"/>
            <a:r>
              <a:rPr lang="fr-FR" dirty="0" smtClean="0"/>
              <a:t>GIS : road as center line + buffer</a:t>
            </a:r>
          </a:p>
          <a:p>
            <a:pPr lvl="1"/>
            <a:r>
              <a:rPr lang="fr-FR" dirty="0" smtClean="0"/>
              <a:t>Traffic simulation : road network / pedestrian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en-GB" dirty="0" smtClean="0"/>
              <a:t>Computer graphics : nice 3D roads blending with surroundings</a:t>
            </a:r>
          </a:p>
          <a:p>
            <a:pPr lvl="1"/>
            <a:r>
              <a:rPr lang="en-GB" dirty="0" smtClean="0"/>
              <a:t>Procedural modelling : road network as start for procedural city</a:t>
            </a:r>
          </a:p>
          <a:p>
            <a:pPr lvl="1"/>
            <a:r>
              <a:rPr lang="en-GB" dirty="0" smtClean="0"/>
              <a:t>Sensing : mostly road surface and markings</a:t>
            </a:r>
          </a:p>
          <a:p>
            <a:pPr lvl="1"/>
            <a:r>
              <a:rPr lang="en-GB" dirty="0" smtClean="0"/>
              <a:t>driving simulator : intersection</a:t>
            </a:r>
          </a:p>
          <a:p>
            <a:pPr lvl="1"/>
            <a:r>
              <a:rPr lang="en-GB" dirty="0" smtClean="0"/>
              <a:t>Automotive industrial : roadway detailed characteristics 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" y="0"/>
            <a:ext cx="12150984" cy="6858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2" y="1639694"/>
            <a:ext cx="10552581" cy="423683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540129" y="1532965"/>
            <a:ext cx="9381565" cy="46439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hlinkClick r:id="rId4"/>
          </p:cNvPr>
          <p:cNvSpPr/>
          <p:nvPr/>
        </p:nvSpPr>
        <p:spPr>
          <a:xfrm>
            <a:off x="7006805" y="2210999"/>
            <a:ext cx="1381684" cy="33987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Serna2015</a:t>
            </a:r>
          </a:p>
        </p:txBody>
      </p:sp>
      <p:sp>
        <p:nvSpPr>
          <p:cNvPr id="18" name="Rectangle 17">
            <a:hlinkClick r:id="rId5"/>
          </p:cNvPr>
          <p:cNvSpPr/>
          <p:nvPr/>
        </p:nvSpPr>
        <p:spPr>
          <a:xfrm>
            <a:off x="5578337" y="2209039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hlinkClick r:id="rId6"/>
          </p:cNvPr>
          <p:cNvSpPr/>
          <p:nvPr/>
        </p:nvSpPr>
        <p:spPr>
          <a:xfrm>
            <a:off x="5576101" y="1532965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hlinkClick r:id="rId7"/>
          </p:cNvPr>
          <p:cNvSpPr/>
          <p:nvPr/>
        </p:nvSpPr>
        <p:spPr>
          <a:xfrm>
            <a:off x="5578337" y="1851388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hlinkClick r:id="rId8"/>
          </p:cNvPr>
          <p:cNvSpPr/>
          <p:nvPr/>
        </p:nvSpPr>
        <p:spPr>
          <a:xfrm>
            <a:off x="9233483" y="2569585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hlinkClick r:id="rId9"/>
          </p:cNvPr>
          <p:cNvSpPr/>
          <p:nvPr/>
        </p:nvSpPr>
        <p:spPr>
          <a:xfrm>
            <a:off x="9233483" y="2201820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>
            <a:hlinkClick r:id="rId10"/>
          </p:cNvPr>
          <p:cNvSpPr/>
          <p:nvPr/>
        </p:nvSpPr>
        <p:spPr>
          <a:xfrm>
            <a:off x="2928717" y="2884661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hlinkClick r:id="rId11"/>
          </p:cNvPr>
          <p:cNvSpPr/>
          <p:nvPr/>
        </p:nvSpPr>
        <p:spPr>
          <a:xfrm>
            <a:off x="2937937" y="2474185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tangle 25">
            <a:hlinkClick r:id="rId12"/>
          </p:cNvPr>
          <p:cNvSpPr/>
          <p:nvPr/>
        </p:nvSpPr>
        <p:spPr>
          <a:xfrm>
            <a:off x="1670580" y="4727645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hlinkClick r:id="rId13"/>
          </p:cNvPr>
          <p:cNvSpPr/>
          <p:nvPr/>
        </p:nvSpPr>
        <p:spPr>
          <a:xfrm>
            <a:off x="1670580" y="4265504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>
            <a:hlinkClick r:id="rId14"/>
          </p:cNvPr>
          <p:cNvSpPr/>
          <p:nvPr/>
        </p:nvSpPr>
        <p:spPr>
          <a:xfrm>
            <a:off x="10627869" y="3858337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Road XML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hlinkClick r:id="rId15"/>
          </p:cNvPr>
          <p:cNvSpPr/>
          <p:nvPr/>
        </p:nvSpPr>
        <p:spPr>
          <a:xfrm>
            <a:off x="10615167" y="3460156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+mj-lt"/>
              </a:rPr>
              <a:t>CityGML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tangle 29">
            <a:hlinkClick r:id="rId16"/>
          </p:cNvPr>
          <p:cNvSpPr/>
          <p:nvPr/>
        </p:nvSpPr>
        <p:spPr>
          <a:xfrm>
            <a:off x="10615167" y="4273341"/>
            <a:ext cx="1518309" cy="37497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Open Drive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Whole system modelling</a:t>
            </a:r>
          </a:p>
          <a:p>
            <a:pPr lvl="2"/>
            <a:r>
              <a:rPr lang="en-GB" dirty="0"/>
              <a:t>City GML </a:t>
            </a:r>
            <a:r>
              <a:rPr lang="en-GB" dirty="0" smtClean="0"/>
              <a:t>: for city, but contains a road module</a:t>
            </a:r>
          </a:p>
          <a:p>
            <a:pPr lvl="2"/>
            <a:r>
              <a:rPr lang="en-GB" dirty="0" smtClean="0"/>
              <a:t>Road XML : oriented for traffic simulation</a:t>
            </a:r>
            <a:endParaRPr lang="en-GB" dirty="0"/>
          </a:p>
          <a:p>
            <a:pPr lvl="2"/>
            <a:r>
              <a:rPr lang="en-GB" dirty="0" smtClean="0"/>
              <a:t>Open Drive : high geometric details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26" y="2937383"/>
            <a:ext cx="3071172" cy="19496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9" y="3731063"/>
            <a:ext cx="4159054" cy="2404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00" y="5187519"/>
            <a:ext cx="4011700" cy="16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Data-driven modelling</a:t>
            </a:r>
          </a:p>
          <a:p>
            <a:pPr lvl="2"/>
            <a:r>
              <a:rPr lang="en-GB" dirty="0" smtClean="0"/>
              <a:t>From image/</a:t>
            </a:r>
            <a:r>
              <a:rPr lang="en-GB" dirty="0" err="1" smtClean="0"/>
              <a:t>lidar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9" t="7614" r="9562" b="10177"/>
          <a:stretch/>
        </p:blipFill>
        <p:spPr>
          <a:xfrm>
            <a:off x="2243665" y="2650066"/>
            <a:ext cx="5139267" cy="1320801"/>
          </a:xfrm>
          <a:prstGeom prst="rect">
            <a:avLst/>
          </a:prstGeom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081182" y="2403713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Serna2015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82" y="4335368"/>
            <a:ext cx="3448227" cy="1841595"/>
          </a:xfrm>
          <a:prstGeom prst="rect">
            <a:avLst/>
          </a:prstGeom>
        </p:spPr>
      </p:pic>
      <p:sp>
        <p:nvSpPr>
          <p:cNvPr id="11" name="Rectangle 10">
            <a:hlinkClick r:id="rId7"/>
          </p:cNvPr>
          <p:cNvSpPr/>
          <p:nvPr/>
        </p:nvSpPr>
        <p:spPr>
          <a:xfrm>
            <a:off x="2081182" y="3969554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Boyko2011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0" y="971916"/>
            <a:ext cx="3068007" cy="2491727"/>
          </a:xfrm>
          <a:prstGeom prst="rect">
            <a:avLst/>
          </a:prstGeom>
        </p:spPr>
      </p:pic>
      <p:sp>
        <p:nvSpPr>
          <p:cNvPr id="13" name="Rectangle 12">
            <a:hlinkClick r:id="rId9"/>
          </p:cNvPr>
          <p:cNvSpPr/>
          <p:nvPr/>
        </p:nvSpPr>
        <p:spPr>
          <a:xfrm>
            <a:off x="7270553" y="1679503"/>
            <a:ext cx="1153011" cy="274675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Guo2015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57" y="4829781"/>
            <a:ext cx="6131143" cy="138527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298474" y="6109408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latin typeface="+mj-lt"/>
              </a:rPr>
              <a:t>Classif</a:t>
            </a:r>
            <a:r>
              <a:rPr lang="en-GB" sz="1200" dirty="0" smtClean="0">
                <a:latin typeface="+mj-lt"/>
              </a:rPr>
              <a:t> + Context + CRF</a:t>
            </a:r>
            <a:endParaRPr lang="en-GB" sz="1200" dirty="0">
              <a:latin typeface="+mj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972234" y="6200946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Fitting + active contour</a:t>
            </a:r>
            <a:endParaRPr lang="en-GB" sz="1200" dirty="0"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5" y="358954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Cascade random forest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831921" y="3527162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Extraction, raster, template matching</a:t>
            </a:r>
            <a:endParaRPr lang="en-GB" sz="1200" dirty="0">
              <a:latin typeface="+mj-lt"/>
            </a:endParaRPr>
          </a:p>
        </p:txBody>
      </p:sp>
      <p:sp>
        <p:nvSpPr>
          <p:cNvPr id="19" name="Rectangle 18">
            <a:hlinkClick r:id="rId11"/>
          </p:cNvPr>
          <p:cNvSpPr/>
          <p:nvPr/>
        </p:nvSpPr>
        <p:spPr>
          <a:xfrm>
            <a:off x="7939022" y="4506587"/>
            <a:ext cx="2609671" cy="32481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Montoya-Zegarra2014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GIS-based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4" y="2466942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Kuntzsch2015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584732" y="247081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Wilkie2012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43664" y="6457835"/>
            <a:ext cx="355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Street segment KDE, intersection with RJ-MCMC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459562" y="5574025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Turning radius, network of lane, simulation</a:t>
            </a:r>
            <a:endParaRPr lang="en-GB" sz="1200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5" y="3221538"/>
            <a:ext cx="4717905" cy="24010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8" y="2911980"/>
            <a:ext cx="5168917" cy="35458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Simulation-based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172720" y="1984697"/>
            <a:ext cx="1750819" cy="382132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Despine2011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8733491" y="1984697"/>
            <a:ext cx="1500218" cy="37825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Wang2015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72719" y="6328040"/>
            <a:ext cx="528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Network from data, guessing lane, intersection by continuity, 3D generation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145499" y="6182666"/>
            <a:ext cx="390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Segment of road parametrisation, intersection…</a:t>
            </a:r>
            <a:endParaRPr lang="en-GB" sz="1200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20" y="2493774"/>
            <a:ext cx="5086611" cy="3683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53" y="2493774"/>
            <a:ext cx="4636203" cy="3696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Procedural modelling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 of the art: </a:t>
            </a:r>
            <a:r>
              <a:rPr lang="en-GB" dirty="0"/>
              <a:t>Existing models</a:t>
            </a:r>
          </a:p>
        </p:txBody>
      </p:sp>
      <p:sp>
        <p:nvSpPr>
          <p:cNvPr id="9" name="Rectangle 8">
            <a:hlinkClick r:id="rId3"/>
          </p:cNvPr>
          <p:cNvSpPr/>
          <p:nvPr/>
        </p:nvSpPr>
        <p:spPr>
          <a:xfrm>
            <a:off x="2243665" y="3188841"/>
            <a:ext cx="1381684" cy="341831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Chen2008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hlinkClick r:id="rId4"/>
          </p:cNvPr>
          <p:cNvSpPr/>
          <p:nvPr/>
        </p:nvSpPr>
        <p:spPr>
          <a:xfrm>
            <a:off x="7270553" y="1679503"/>
            <a:ext cx="1500218" cy="31439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Gallin2011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09452" y="6369274"/>
            <a:ext cx="325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Tensor, stream line, grammar</a:t>
            </a:r>
            <a:endParaRPr lang="en-GB" sz="1200" dirty="0">
              <a:latin typeface="+mj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989378" y="3157689"/>
            <a:ext cx="325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j-lt"/>
              </a:rPr>
              <a:t>Terrain, graph : shortest path and merging, procedural generation</a:t>
            </a:r>
            <a:endParaRPr lang="en-GB" sz="12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52" y="3610054"/>
            <a:ext cx="8014112" cy="26798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25" y="1353711"/>
            <a:ext cx="3276768" cy="1860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98618"/>
            <a:ext cx="1403927" cy="295563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2"/>
            <a:ext cx="1403927" cy="3948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2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To Design = to compromise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Goals?</a:t>
            </a:r>
          </a:p>
          <a:p>
            <a:pPr lvl="2"/>
            <a:r>
              <a:rPr lang="en-GB" dirty="0" smtClean="0"/>
              <a:t>Model streets of whole Paris (scale, robustness)</a:t>
            </a:r>
          </a:p>
          <a:p>
            <a:pPr lvl="2"/>
            <a:r>
              <a:rPr lang="en-GB" dirty="0" smtClean="0"/>
              <a:t>Work with limited GIS data (best guess)</a:t>
            </a:r>
          </a:p>
          <a:p>
            <a:pPr lvl="2"/>
            <a:r>
              <a:rPr lang="en-GB" dirty="0" smtClean="0"/>
              <a:t>Model used for various outputs (analysis/ 3D </a:t>
            </a:r>
            <a:r>
              <a:rPr lang="en-GB" dirty="0" err="1" smtClean="0"/>
              <a:t>visu</a:t>
            </a:r>
            <a:r>
              <a:rPr lang="en-GB" dirty="0" smtClean="0"/>
              <a:t> / traffic simulation...)</a:t>
            </a:r>
          </a:p>
          <a:p>
            <a:pPr lvl="2"/>
            <a:r>
              <a:rPr lang="en-GB" dirty="0" smtClean="0"/>
              <a:t>Multi-user editing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Our approach:</a:t>
            </a:r>
          </a:p>
          <a:p>
            <a:pPr lvl="2"/>
            <a:r>
              <a:rPr lang="en-GB" dirty="0"/>
              <a:t>Limited data : </a:t>
            </a:r>
            <a:r>
              <a:rPr lang="en-GB" dirty="0" smtClean="0"/>
              <a:t>based on road axis, use </a:t>
            </a:r>
            <a:r>
              <a:rPr lang="en-GB" dirty="0"/>
              <a:t>simple kinematic </a:t>
            </a:r>
            <a:r>
              <a:rPr lang="en-GB" dirty="0" smtClean="0"/>
              <a:t>hypothesis</a:t>
            </a:r>
          </a:p>
          <a:p>
            <a:pPr lvl="2"/>
            <a:r>
              <a:rPr lang="en-GB" dirty="0" smtClean="0"/>
              <a:t>Scaling &amp; multi-user : use a RDBMS</a:t>
            </a:r>
          </a:p>
          <a:p>
            <a:pPr lvl="2"/>
            <a:r>
              <a:rPr lang="en-GB" dirty="0" smtClean="0"/>
              <a:t>Coherent structured model : use a RDBMS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model for all streets, but a model for most of streets</a:t>
            </a:r>
          </a:p>
          <a:p>
            <a:r>
              <a:rPr lang="en-US" dirty="0"/>
              <a:t>3 observations on streets</a:t>
            </a:r>
          </a:p>
          <a:p>
            <a:pPr lvl="1"/>
            <a:r>
              <a:rPr lang="en-US" dirty="0"/>
              <a:t>Structured by street axis</a:t>
            </a:r>
          </a:p>
          <a:p>
            <a:pPr lvl="1"/>
            <a:r>
              <a:rPr lang="en-US" dirty="0"/>
              <a:t>2 type of parts : morphologically constant or </a:t>
            </a:r>
            <a:r>
              <a:rPr lang="en-US" dirty="0" err="1"/>
              <a:t>variying</a:t>
            </a:r>
            <a:endParaRPr lang="en-US" dirty="0"/>
          </a:p>
          <a:p>
            <a:pPr lvl="1"/>
            <a:r>
              <a:rPr lang="en-US" dirty="0"/>
              <a:t>Adapted to vehicle traffic</a:t>
            </a:r>
          </a:p>
          <a:p>
            <a:r>
              <a:rPr lang="en-US" dirty="0" smtClean="0"/>
              <a:t>Kinematic </a:t>
            </a:r>
            <a:r>
              <a:rPr lang="en-US" dirty="0"/>
              <a:t>hypothesis :</a:t>
            </a:r>
          </a:p>
          <a:p>
            <a:pPr lvl="1"/>
            <a:r>
              <a:rPr lang="en-US" dirty="0"/>
              <a:t>Allows to rough out a road model </a:t>
            </a:r>
          </a:p>
          <a:p>
            <a:pPr marL="914400" lvl="2" indent="0">
              <a:buNone/>
            </a:pPr>
            <a:endParaRPr lang="en-GB" dirty="0" smtClean="0"/>
          </a:p>
          <a:p>
            <a:r>
              <a:rPr lang="en-GB" dirty="0" smtClean="0"/>
              <a:t>Scaling/multi-user/GIS data </a:t>
            </a:r>
            <a:r>
              <a:rPr lang="en-GB" dirty="0" smtClean="0">
                <a:sym typeface="Wingdings" panose="05000000000000000000" pitchFamily="2" charset="2"/>
              </a:rPr>
              <a:t> use a RDBMS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51726" y="1502714"/>
            <a:ext cx="9818742" cy="48786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57" y="1502714"/>
            <a:ext cx="10238242" cy="4742443"/>
          </a:xfrm>
          <a:prstGeom prst="rect">
            <a:avLst/>
          </a:prstGeom>
        </p:spPr>
      </p:pic>
      <p:sp>
        <p:nvSpPr>
          <p:cNvPr id="10" name="Titre 2"/>
          <p:cNvSpPr txBox="1">
            <a:spLocks/>
          </p:cNvSpPr>
          <p:nvPr/>
        </p:nvSpPr>
        <p:spPr>
          <a:xfrm>
            <a:off x="1972234" y="0"/>
            <a:ext cx="9381565" cy="57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 graphical abstract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9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StreetGen</a:t>
            </a:r>
            <a:r>
              <a:rPr lang="en-GB" dirty="0" smtClean="0"/>
              <a:t> road model</a:t>
            </a:r>
          </a:p>
          <a:p>
            <a:pPr lvl="1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12" y="2499061"/>
            <a:ext cx="10311094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deal with several users?</a:t>
            </a:r>
            <a:br>
              <a:rPr lang="en-GB" dirty="0" smtClean="0"/>
            </a:br>
            <a:r>
              <a:rPr lang="en-GB" dirty="0" smtClean="0"/>
              <a:t>   Use a RDBMS !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e 45"/>
          <p:cNvGrpSpPr/>
          <p:nvPr/>
        </p:nvGrpSpPr>
        <p:grpSpPr>
          <a:xfrm>
            <a:off x="4018891" y="2300444"/>
            <a:ext cx="8175215" cy="4367719"/>
            <a:chOff x="4042725" y="1428712"/>
            <a:chExt cx="8362950" cy="5429288"/>
          </a:xfrm>
        </p:grpSpPr>
        <p:grpSp>
          <p:nvGrpSpPr>
            <p:cNvPr id="8" name="Groupe 7"/>
            <p:cNvGrpSpPr/>
            <p:nvPr/>
          </p:nvGrpSpPr>
          <p:grpSpPr>
            <a:xfrm>
              <a:off x="8400443" y="2928910"/>
              <a:ext cx="2571768" cy="3929090"/>
              <a:chOff x="4429124" y="2857496"/>
              <a:chExt cx="2571768" cy="3929090"/>
            </a:xfrm>
          </p:grpSpPr>
          <p:sp>
            <p:nvSpPr>
              <p:cNvPr id="9" name="Cylindre 8"/>
              <p:cNvSpPr/>
              <p:nvPr/>
            </p:nvSpPr>
            <p:spPr>
              <a:xfrm>
                <a:off x="4429124" y="2857496"/>
                <a:ext cx="2571768" cy="392909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43438" y="5715016"/>
                <a:ext cx="2071702" cy="8572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Road modeling</a:t>
                </a:r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8543319" y="3786166"/>
              <a:ext cx="2357454" cy="10001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space réservé du contenu 2"/>
            <p:cNvSpPr txBox="1">
              <a:spLocks/>
            </p:cNvSpPr>
            <p:nvPr/>
          </p:nvSpPr>
          <p:spPr>
            <a:xfrm>
              <a:off x="4042725" y="1428712"/>
              <a:ext cx="8362950" cy="47853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mtClean="0"/>
                <a:t>Read file , process, write results in a file </a:t>
              </a:r>
            </a:p>
            <a:p>
              <a:r>
                <a:rPr lang="en-US" smtClean="0"/>
                <a:t>RDBMS : made to abstract &amp; secure data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 </a:t>
              </a:r>
            </a:p>
            <a:p>
              <a:pPr lvl="1">
                <a:buFont typeface="Arial" panose="020B0604020202020204" pitchFamily="34" charset="0"/>
                <a:buNone/>
              </a:pPr>
              <a:r>
                <a:rPr lang="en-US" smtClean="0"/>
                <a:t>UPDATE MODELING (SYNC)</a:t>
              </a:r>
              <a:endParaRPr lang="en-US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4828543" y="4143356"/>
              <a:ext cx="1966922" cy="1752608"/>
              <a:chOff x="1142976" y="4143380"/>
              <a:chExt cx="1966922" cy="17526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142976" y="41433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295376" y="42957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1447776" y="44481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1600176" y="46005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1752576" y="4752980"/>
                <a:ext cx="1357322" cy="1143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user</a:t>
                </a:r>
                <a:endParaRPr lang="en-US" b="1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6685931" y="5429240"/>
              <a:ext cx="2038360" cy="1109666"/>
              <a:chOff x="2857488" y="5500702"/>
              <a:chExt cx="2038360" cy="1109666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rot="10800000">
                <a:off x="2857488" y="55007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>
                <a:off x="3009888" y="56531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rot="10800000">
                <a:off x="3162288" y="58055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rot="10800000">
                <a:off x="3314688" y="59579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rot="10800000">
                <a:off x="3467088" y="6110302"/>
                <a:ext cx="1428760" cy="50006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cteur droit 26"/>
            <p:cNvCxnSpPr/>
            <p:nvPr/>
          </p:nvCxnSpPr>
          <p:spPr>
            <a:xfrm>
              <a:off x="4122255" y="1624016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4123645" y="1646902"/>
              <a:ext cx="6572296" cy="214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8757633" y="4929174"/>
              <a:ext cx="2000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mtClean="0">
                  <a:solidFill>
                    <a:srgbClr val="FF0000"/>
                  </a:solidFill>
                </a:rPr>
                <a:t>StreetGen</a:t>
              </a:r>
              <a:endParaRPr lang="en-US" sz="3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5400000">
              <a:off x="9509002" y="489218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6400179" y="4000480"/>
              <a:ext cx="2071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Ask computing on/ edit</a:t>
              </a:r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00245" y="6215058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Visualize</a:t>
              </a: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900641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User input</a:t>
              </a: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614757" y="3857604"/>
              <a:ext cx="928694" cy="8572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Input data</a:t>
              </a:r>
              <a:endParaRPr lang="en-US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>
              <a:off x="9509002" y="5606565"/>
              <a:ext cx="356238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Forme libre 35"/>
            <p:cNvSpPr/>
            <p:nvPr/>
          </p:nvSpPr>
          <p:spPr>
            <a:xfrm>
              <a:off x="6585930" y="4505307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6614493" y="4571984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6652605" y="4643422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685931" y="4714860"/>
              <a:ext cx="1676400" cy="314325"/>
            </a:xfrm>
            <a:custGeom>
              <a:avLst/>
              <a:gdLst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28612 h 328612"/>
                <a:gd name="connsiteX1" fmla="*/ 219075 w 1676400"/>
                <a:gd name="connsiteY1" fmla="*/ 133349 h 328612"/>
                <a:gd name="connsiteX2" fmla="*/ 452438 w 1676400"/>
                <a:gd name="connsiteY2" fmla="*/ 271462 h 328612"/>
                <a:gd name="connsiteX3" fmla="*/ 657225 w 1676400"/>
                <a:gd name="connsiteY3" fmla="*/ 71437 h 328612"/>
                <a:gd name="connsiteX4" fmla="*/ 895350 w 1676400"/>
                <a:gd name="connsiteY4" fmla="*/ 209549 h 328612"/>
                <a:gd name="connsiteX5" fmla="*/ 1104900 w 1676400"/>
                <a:gd name="connsiteY5" fmla="*/ 14287 h 328612"/>
                <a:gd name="connsiteX6" fmla="*/ 1395413 w 1676400"/>
                <a:gd name="connsiteY6" fmla="*/ 123824 h 328612"/>
                <a:gd name="connsiteX7" fmla="*/ 1514475 w 1676400"/>
                <a:gd name="connsiteY7" fmla="*/ 57149 h 328612"/>
                <a:gd name="connsiteX8" fmla="*/ 1647825 w 1676400"/>
                <a:gd name="connsiteY8" fmla="*/ 33337 h 328612"/>
                <a:gd name="connsiteX9" fmla="*/ 1647825 w 1676400"/>
                <a:gd name="connsiteY9" fmla="*/ 33337 h 328612"/>
                <a:gd name="connsiteX10" fmla="*/ 1676400 w 1676400"/>
                <a:gd name="connsiteY10" fmla="*/ 28574 h 328612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47825 w 1676400"/>
                <a:gd name="connsiteY9" fmla="*/ 19050 h 314325"/>
                <a:gd name="connsiteX10" fmla="*/ 1676400 w 1676400"/>
                <a:gd name="connsiteY10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47825 w 1676400"/>
                <a:gd name="connsiteY8" fmla="*/ 19050 h 314325"/>
                <a:gd name="connsiteX9" fmla="*/ 1676400 w 1676400"/>
                <a:gd name="connsiteY9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  <a:gd name="connsiteX0" fmla="*/ 0 w 1676400"/>
                <a:gd name="connsiteY0" fmla="*/ 314325 h 314325"/>
                <a:gd name="connsiteX1" fmla="*/ 219075 w 1676400"/>
                <a:gd name="connsiteY1" fmla="*/ 119062 h 314325"/>
                <a:gd name="connsiteX2" fmla="*/ 452438 w 1676400"/>
                <a:gd name="connsiteY2" fmla="*/ 257175 h 314325"/>
                <a:gd name="connsiteX3" fmla="*/ 657225 w 1676400"/>
                <a:gd name="connsiteY3" fmla="*/ 57150 h 314325"/>
                <a:gd name="connsiteX4" fmla="*/ 895350 w 1676400"/>
                <a:gd name="connsiteY4" fmla="*/ 195262 h 314325"/>
                <a:gd name="connsiteX5" fmla="*/ 1104900 w 1676400"/>
                <a:gd name="connsiteY5" fmla="*/ 0 h 314325"/>
                <a:gd name="connsiteX6" fmla="*/ 1395413 w 1676400"/>
                <a:gd name="connsiteY6" fmla="*/ 109537 h 314325"/>
                <a:gd name="connsiteX7" fmla="*/ 1514475 w 1676400"/>
                <a:gd name="connsiteY7" fmla="*/ 42862 h 314325"/>
                <a:gd name="connsiteX8" fmla="*/ 1676400 w 1676400"/>
                <a:gd name="connsiteY8" fmla="*/ 14287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400" h="314325">
                  <a:moveTo>
                    <a:pt x="0" y="314325"/>
                  </a:moveTo>
                  <a:cubicBezTo>
                    <a:pt x="217102" y="121437"/>
                    <a:pt x="805" y="311937"/>
                    <a:pt x="219075" y="119062"/>
                  </a:cubicBezTo>
                  <a:cubicBezTo>
                    <a:pt x="420697" y="247644"/>
                    <a:pt x="341322" y="191287"/>
                    <a:pt x="452438" y="257175"/>
                  </a:cubicBezTo>
                  <a:cubicBezTo>
                    <a:pt x="654059" y="63493"/>
                    <a:pt x="457208" y="255582"/>
                    <a:pt x="657225" y="57150"/>
                  </a:cubicBezTo>
                  <a:cubicBezTo>
                    <a:pt x="883450" y="189701"/>
                    <a:pt x="654057" y="54762"/>
                    <a:pt x="895350" y="195262"/>
                  </a:cubicBezTo>
                  <a:cubicBezTo>
                    <a:pt x="1115223" y="2374"/>
                    <a:pt x="897736" y="190494"/>
                    <a:pt x="1104900" y="0"/>
                  </a:cubicBezTo>
                  <a:cubicBezTo>
                    <a:pt x="1395416" y="104771"/>
                    <a:pt x="1112841" y="2375"/>
                    <a:pt x="1395413" y="109537"/>
                  </a:cubicBezTo>
                  <a:cubicBezTo>
                    <a:pt x="1520827" y="42856"/>
                    <a:pt x="1393826" y="110325"/>
                    <a:pt x="1514475" y="42862"/>
                  </a:cubicBezTo>
                  <a:cubicBezTo>
                    <a:pt x="1561306" y="26987"/>
                    <a:pt x="1642666" y="20240"/>
                    <a:pt x="1676400" y="14287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1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3" y="1148650"/>
            <a:ext cx="9381565" cy="4643998"/>
          </a:xfrm>
        </p:spPr>
        <p:txBody>
          <a:bodyPr>
            <a:normAutofit/>
          </a:bodyPr>
          <a:lstStyle/>
          <a:p>
            <a:r>
              <a:rPr lang="en-US" dirty="0"/>
              <a:t>Need 1-neighboorhood to compute a street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 smtClean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pPr marL="0" indent="0">
              <a:spcBef>
                <a:spcPts val="400"/>
              </a:spcBef>
              <a:buNone/>
            </a:pPr>
            <a:endParaRPr lang="en-US" dirty="0"/>
          </a:p>
          <a:p>
            <a:r>
              <a:rPr lang="en-US" dirty="0"/>
              <a:t>May be computed simultaneously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StreetGen</a:t>
            </a:r>
            <a:r>
              <a:rPr lang="en-GB" dirty="0"/>
              <a:t> </a:t>
            </a:r>
            <a:r>
              <a:rPr lang="en-GB" dirty="0" smtClean="0"/>
              <a:t>: design principle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E:\RemiCura\PROJETS\articles_ISPRS_Geospatial_Week\streetgen\illustrations\streetgen\street_data_model\street_data_model_no_lab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9" y="1629806"/>
            <a:ext cx="6805134" cy="2145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1" name="Picture 3" descr="D:\RemiCura\documents\Thèse\explication_sujet_these\presentation_geospatialweek2015\streetgen\src\concurrency\concurrency_on_3_roa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5100" y="4621447"/>
            <a:ext cx="6805133" cy="21636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b="1" dirty="0">
                <a:solidFill>
                  <a:schemeClr val="tx1"/>
                </a:solidFill>
              </a:rPr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road border is defined by a vehicle driving along it at a given speed, while making comfortable turns.</a:t>
            </a:r>
          </a:p>
          <a:p>
            <a:endParaRPr lang="en-US" dirty="0"/>
          </a:p>
          <a:p>
            <a:pPr lvl="1"/>
            <a:r>
              <a:rPr lang="en-US" dirty="0"/>
              <a:t>Street type	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vehicle speed</a:t>
            </a:r>
          </a:p>
          <a:p>
            <a:pPr lvl="1"/>
            <a:r>
              <a:rPr lang="en-US" dirty="0"/>
              <a:t>Vehicle speed 	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turning radius</a:t>
            </a:r>
          </a:p>
          <a:p>
            <a:pPr lvl="1"/>
            <a:r>
              <a:rPr lang="en-US" dirty="0"/>
              <a:t>Turning radius 	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road surface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Illustrations :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e 72"/>
          <p:cNvGrpSpPr/>
          <p:nvPr/>
        </p:nvGrpSpPr>
        <p:grpSpPr>
          <a:xfrm>
            <a:off x="3011053" y="2132414"/>
            <a:ext cx="8160615" cy="4456813"/>
            <a:chOff x="2687782" y="1816965"/>
            <a:chExt cx="9001124" cy="5013316"/>
          </a:xfrm>
        </p:grpSpPr>
        <p:sp>
          <p:nvSpPr>
            <p:cNvPr id="7" name="Forme libre 6"/>
            <p:cNvSpPr/>
            <p:nvPr/>
          </p:nvSpPr>
          <p:spPr>
            <a:xfrm>
              <a:off x="6626338" y="2255115"/>
              <a:ext cx="3067050" cy="2390775"/>
            </a:xfrm>
            <a:custGeom>
              <a:avLst/>
              <a:gdLst>
                <a:gd name="connsiteX0" fmla="*/ 233363 w 3067050"/>
                <a:gd name="connsiteY0" fmla="*/ 238125 h 2390775"/>
                <a:gd name="connsiteX1" fmla="*/ 1209675 w 3067050"/>
                <a:gd name="connsiteY1" fmla="*/ 566738 h 2390775"/>
                <a:gd name="connsiteX2" fmla="*/ 2857500 w 3067050"/>
                <a:gd name="connsiteY2" fmla="*/ 0 h 2390775"/>
                <a:gd name="connsiteX3" fmla="*/ 3067050 w 3067050"/>
                <a:gd name="connsiteY3" fmla="*/ 828675 h 2390775"/>
                <a:gd name="connsiteX4" fmla="*/ 2967038 w 3067050"/>
                <a:gd name="connsiteY4" fmla="*/ 862013 h 2390775"/>
                <a:gd name="connsiteX5" fmla="*/ 2871788 w 3067050"/>
                <a:gd name="connsiteY5" fmla="*/ 890588 h 2390775"/>
                <a:gd name="connsiteX6" fmla="*/ 2776538 w 3067050"/>
                <a:gd name="connsiteY6" fmla="*/ 952500 h 2390775"/>
                <a:gd name="connsiteX7" fmla="*/ 2657475 w 3067050"/>
                <a:gd name="connsiteY7" fmla="*/ 990600 h 2390775"/>
                <a:gd name="connsiteX8" fmla="*/ 2571750 w 3067050"/>
                <a:gd name="connsiteY8" fmla="*/ 1052513 h 2390775"/>
                <a:gd name="connsiteX9" fmla="*/ 2481263 w 3067050"/>
                <a:gd name="connsiteY9" fmla="*/ 1147763 h 2390775"/>
                <a:gd name="connsiteX10" fmla="*/ 2376488 w 3067050"/>
                <a:gd name="connsiteY10" fmla="*/ 1209675 h 2390775"/>
                <a:gd name="connsiteX11" fmla="*/ 2333625 w 3067050"/>
                <a:gd name="connsiteY11" fmla="*/ 1300163 h 2390775"/>
                <a:gd name="connsiteX12" fmla="*/ 2257425 w 3067050"/>
                <a:gd name="connsiteY12" fmla="*/ 1390650 h 2390775"/>
                <a:gd name="connsiteX13" fmla="*/ 2185988 w 3067050"/>
                <a:gd name="connsiteY13" fmla="*/ 1495425 h 2390775"/>
                <a:gd name="connsiteX14" fmla="*/ 2128838 w 3067050"/>
                <a:gd name="connsiteY14" fmla="*/ 1604963 h 2390775"/>
                <a:gd name="connsiteX15" fmla="*/ 2085975 w 3067050"/>
                <a:gd name="connsiteY15" fmla="*/ 1738313 h 2390775"/>
                <a:gd name="connsiteX16" fmla="*/ 2033588 w 3067050"/>
                <a:gd name="connsiteY16" fmla="*/ 1847850 h 2390775"/>
                <a:gd name="connsiteX17" fmla="*/ 2033588 w 3067050"/>
                <a:gd name="connsiteY17" fmla="*/ 1952625 h 2390775"/>
                <a:gd name="connsiteX18" fmla="*/ 2000250 w 3067050"/>
                <a:gd name="connsiteY18" fmla="*/ 2019300 h 2390775"/>
                <a:gd name="connsiteX19" fmla="*/ 2005013 w 3067050"/>
                <a:gd name="connsiteY19" fmla="*/ 2128838 h 2390775"/>
                <a:gd name="connsiteX20" fmla="*/ 1995488 w 3067050"/>
                <a:gd name="connsiteY20" fmla="*/ 2214563 h 2390775"/>
                <a:gd name="connsiteX21" fmla="*/ 2000250 w 3067050"/>
                <a:gd name="connsiteY21" fmla="*/ 2309813 h 2390775"/>
                <a:gd name="connsiteX22" fmla="*/ 390525 w 3067050"/>
                <a:gd name="connsiteY22" fmla="*/ 2390775 h 2390775"/>
                <a:gd name="connsiteX23" fmla="*/ 357188 w 3067050"/>
                <a:gd name="connsiteY23" fmla="*/ 1471613 h 2390775"/>
                <a:gd name="connsiteX24" fmla="*/ 342900 w 3067050"/>
                <a:gd name="connsiteY24" fmla="*/ 1362075 h 2390775"/>
                <a:gd name="connsiteX25" fmla="*/ 319088 w 3067050"/>
                <a:gd name="connsiteY25" fmla="*/ 1247775 h 2390775"/>
                <a:gd name="connsiteX26" fmla="*/ 257175 w 3067050"/>
                <a:gd name="connsiteY26" fmla="*/ 1195388 h 2390775"/>
                <a:gd name="connsiteX27" fmla="*/ 180975 w 3067050"/>
                <a:gd name="connsiteY27" fmla="*/ 1114425 h 2390775"/>
                <a:gd name="connsiteX28" fmla="*/ 104775 w 3067050"/>
                <a:gd name="connsiteY28" fmla="*/ 1071563 h 2390775"/>
                <a:gd name="connsiteX29" fmla="*/ 0 w 3067050"/>
                <a:gd name="connsiteY29" fmla="*/ 1000125 h 2390775"/>
                <a:gd name="connsiteX30" fmla="*/ 233363 w 3067050"/>
                <a:gd name="connsiteY30" fmla="*/ 238125 h 239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67050" h="2390775">
                  <a:moveTo>
                    <a:pt x="233363" y="238125"/>
                  </a:moveTo>
                  <a:lnTo>
                    <a:pt x="1209675" y="566738"/>
                  </a:lnTo>
                  <a:lnTo>
                    <a:pt x="2857500" y="0"/>
                  </a:lnTo>
                  <a:lnTo>
                    <a:pt x="3067050" y="828675"/>
                  </a:lnTo>
                  <a:lnTo>
                    <a:pt x="2967038" y="862013"/>
                  </a:lnTo>
                  <a:lnTo>
                    <a:pt x="2871788" y="890588"/>
                  </a:lnTo>
                  <a:lnTo>
                    <a:pt x="2776538" y="952500"/>
                  </a:lnTo>
                  <a:lnTo>
                    <a:pt x="2657475" y="990600"/>
                  </a:lnTo>
                  <a:lnTo>
                    <a:pt x="2571750" y="1052513"/>
                  </a:lnTo>
                  <a:lnTo>
                    <a:pt x="2481263" y="1147763"/>
                  </a:lnTo>
                  <a:lnTo>
                    <a:pt x="2376488" y="1209675"/>
                  </a:lnTo>
                  <a:lnTo>
                    <a:pt x="2333625" y="1300163"/>
                  </a:lnTo>
                  <a:lnTo>
                    <a:pt x="2257425" y="1390650"/>
                  </a:lnTo>
                  <a:lnTo>
                    <a:pt x="2185988" y="1495425"/>
                  </a:lnTo>
                  <a:lnTo>
                    <a:pt x="2128838" y="1604963"/>
                  </a:lnTo>
                  <a:lnTo>
                    <a:pt x="2085975" y="1738313"/>
                  </a:lnTo>
                  <a:lnTo>
                    <a:pt x="2033588" y="1847850"/>
                  </a:lnTo>
                  <a:lnTo>
                    <a:pt x="2033588" y="1952625"/>
                  </a:lnTo>
                  <a:lnTo>
                    <a:pt x="2000250" y="2019300"/>
                  </a:lnTo>
                  <a:lnTo>
                    <a:pt x="2005013" y="2128838"/>
                  </a:lnTo>
                  <a:lnTo>
                    <a:pt x="1995488" y="2214563"/>
                  </a:lnTo>
                  <a:lnTo>
                    <a:pt x="2000250" y="2309813"/>
                  </a:lnTo>
                  <a:lnTo>
                    <a:pt x="390525" y="2390775"/>
                  </a:lnTo>
                  <a:lnTo>
                    <a:pt x="357188" y="1471613"/>
                  </a:lnTo>
                  <a:lnTo>
                    <a:pt x="342900" y="1362075"/>
                  </a:lnTo>
                  <a:lnTo>
                    <a:pt x="319088" y="1247775"/>
                  </a:lnTo>
                  <a:lnTo>
                    <a:pt x="257175" y="1195388"/>
                  </a:lnTo>
                  <a:lnTo>
                    <a:pt x="180975" y="1114425"/>
                  </a:lnTo>
                  <a:lnTo>
                    <a:pt x="104775" y="1071563"/>
                  </a:lnTo>
                  <a:lnTo>
                    <a:pt x="0" y="1000125"/>
                  </a:lnTo>
                  <a:lnTo>
                    <a:pt x="233363" y="238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048867">
              <a:off x="8003494" y="503403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048867">
              <a:off x="7784419" y="5040384"/>
              <a:ext cx="1000125" cy="141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048867">
              <a:off x="7567725" y="50443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Connecteur droit 12"/>
            <p:cNvCxnSpPr/>
            <p:nvPr/>
          </p:nvCxnSpPr>
          <p:spPr>
            <a:xfrm flipV="1">
              <a:off x="7831251" y="1816965"/>
              <a:ext cx="2928937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16" idx="2"/>
            </p:cNvCxnSpPr>
            <p:nvPr/>
          </p:nvCxnSpPr>
          <p:spPr>
            <a:xfrm rot="16200000" flipH="1">
              <a:off x="5956414" y="4728440"/>
              <a:ext cx="2106612" cy="714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2"/>
            </p:cNvCxnSpPr>
            <p:nvPr/>
          </p:nvCxnSpPr>
          <p:spPr>
            <a:xfrm rot="16200000" flipH="1">
              <a:off x="8132876" y="5047527"/>
              <a:ext cx="1042988" cy="682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>
              <a:off x="6045313" y="3245715"/>
              <a:ext cx="928688" cy="928688"/>
            </a:xfrm>
            <a:prstGeom prst="arc">
              <a:avLst>
                <a:gd name="adj1" fmla="val 17068062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flipH="1">
              <a:off x="8617063" y="3031403"/>
              <a:ext cx="2857500" cy="2857500"/>
            </a:xfrm>
            <a:prstGeom prst="arc">
              <a:avLst>
                <a:gd name="adj1" fmla="val 17083953"/>
                <a:gd name="adj2" fmla="val 239240"/>
              </a:avLst>
            </a:prstGeom>
            <a:ln w="76200">
              <a:solidFill>
                <a:srgbClr val="E44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6440601" y="3672753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045813" y="4460153"/>
              <a:ext cx="71438" cy="71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Flèche droite 19"/>
            <p:cNvSpPr/>
            <p:nvPr/>
          </p:nvSpPr>
          <p:spPr>
            <a:xfrm rot="16013083">
              <a:off x="6973207" y="5749997"/>
              <a:ext cx="147637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lèche droite 20"/>
            <p:cNvSpPr/>
            <p:nvPr/>
          </p:nvSpPr>
          <p:spPr>
            <a:xfrm rot="16013083">
              <a:off x="6947013" y="5111028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èche droite 21"/>
            <p:cNvSpPr/>
            <p:nvPr/>
          </p:nvSpPr>
          <p:spPr>
            <a:xfrm rot="16013083">
              <a:off x="6924788" y="4455391"/>
              <a:ext cx="14922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Flèche droite 22"/>
            <p:cNvSpPr/>
            <p:nvPr/>
          </p:nvSpPr>
          <p:spPr>
            <a:xfrm rot="16013083">
              <a:off x="8505145" y="5481709"/>
              <a:ext cx="376237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 flipV="1">
              <a:off x="4902313" y="1816965"/>
              <a:ext cx="2928938" cy="10001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6" idx="0"/>
            </p:cNvCxnSpPr>
            <p:nvPr/>
          </p:nvCxnSpPr>
          <p:spPr>
            <a:xfrm rot="10800000">
              <a:off x="4545126" y="2547215"/>
              <a:ext cx="2081212" cy="712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7" idx="0"/>
            </p:cNvCxnSpPr>
            <p:nvPr/>
          </p:nvCxnSpPr>
          <p:spPr>
            <a:xfrm flipV="1">
              <a:off x="9682276" y="2531340"/>
              <a:ext cx="1577975" cy="5476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èche droite 26"/>
            <p:cNvSpPr/>
            <p:nvPr/>
          </p:nvSpPr>
          <p:spPr>
            <a:xfrm rot="11931163">
              <a:off x="5064238" y="267580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lèche droite 27"/>
            <p:cNvSpPr/>
            <p:nvPr/>
          </p:nvSpPr>
          <p:spPr>
            <a:xfrm rot="20258383">
              <a:off x="10674463" y="2499590"/>
              <a:ext cx="376238" cy="3524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lèche droite 28"/>
            <p:cNvSpPr/>
            <p:nvPr/>
          </p:nvSpPr>
          <p:spPr>
            <a:xfrm rot="11931163">
              <a:off x="5781788" y="2923453"/>
              <a:ext cx="147638" cy="1381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8974251" y="3674340"/>
              <a:ext cx="1009650" cy="7715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V="1">
              <a:off x="6545376" y="3460028"/>
              <a:ext cx="285750" cy="21431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07"/>
            <p:cNvSpPr txBox="1">
              <a:spLocks noChangeArrowheads="1"/>
            </p:cNvSpPr>
            <p:nvPr/>
          </p:nvSpPr>
          <p:spPr bwMode="auto">
            <a:xfrm>
              <a:off x="61167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3m</a:t>
              </a:r>
            </a:p>
          </p:txBody>
        </p:sp>
        <p:sp>
          <p:nvSpPr>
            <p:cNvPr id="33" name="ZoneTexte 108"/>
            <p:cNvSpPr txBox="1">
              <a:spLocks noChangeArrowheads="1"/>
            </p:cNvSpPr>
            <p:nvPr/>
          </p:nvSpPr>
          <p:spPr bwMode="auto">
            <a:xfrm>
              <a:off x="8974251" y="3745778"/>
              <a:ext cx="571500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+mj-lt"/>
                </a:rPr>
                <a:t>9m</a:t>
              </a:r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 rot="16200000" flipH="1">
              <a:off x="8688500" y="3031403"/>
              <a:ext cx="2143125" cy="5715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V="1">
              <a:off x="7902688" y="4531590"/>
              <a:ext cx="2071688" cy="7143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6545376" y="3717203"/>
              <a:ext cx="121443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109607" y="2884559"/>
              <a:ext cx="1143000" cy="35718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20573731">
              <a:off x="9510826" y="2175740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20573731">
              <a:off x="9567976" y="24186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20573731">
              <a:off x="9634651" y="26662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V="1">
              <a:off x="4116501" y="3888653"/>
              <a:ext cx="1857375" cy="3778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ZoneTexte 135"/>
            <p:cNvSpPr txBox="1">
              <a:spLocks noChangeArrowheads="1"/>
            </p:cNvSpPr>
            <p:nvPr/>
          </p:nvSpPr>
          <p:spPr bwMode="auto">
            <a:xfrm>
              <a:off x="2759188" y="3531465"/>
              <a:ext cx="1785938" cy="166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+mj-lt"/>
                </a:rPr>
                <a:t>~ Road type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  <a:sym typeface="Wingdings" pitchFamily="2" charset="2"/>
                </a:rPr>
                <a:t>   </a:t>
              </a:r>
              <a:r>
                <a:rPr lang="en-US" dirty="0">
                  <a:latin typeface="+mj-lt"/>
                </a:rPr>
                <a:t> </a:t>
              </a: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~ speed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     </a:t>
              </a:r>
              <a:r>
                <a:rPr lang="en-US" dirty="0">
                  <a:latin typeface="+mj-lt"/>
                  <a:sym typeface="Wingdings" pitchFamily="2" charset="2"/>
                </a:rPr>
                <a:t></a:t>
              </a: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   ~  </a:t>
              </a:r>
              <a:r>
                <a:rPr lang="en-US" b="1" dirty="0" smtClean="0">
                  <a:latin typeface="+mj-lt"/>
                </a:rPr>
                <a:t>radius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3616438" y="2531340"/>
              <a:ext cx="13573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ZoneTexte 139"/>
            <p:cNvSpPr txBox="1">
              <a:spLocks noChangeArrowheads="1"/>
            </p:cNvSpPr>
            <p:nvPr/>
          </p:nvSpPr>
          <p:spPr bwMode="auto">
            <a:xfrm>
              <a:off x="2830593" y="2174155"/>
              <a:ext cx="1285875" cy="415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smtClean="0">
                  <a:latin typeface="+mj-lt"/>
                </a:rPr>
                <a:t>width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>
              <a:off x="4759438" y="2174153"/>
              <a:ext cx="714375" cy="28575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140000">
              <a:off x="5837351" y="24265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1140000">
              <a:off x="5764326" y="26424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140000">
              <a:off x="5692888" y="2858365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048867">
              <a:off x="7142275" y="506022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048867">
              <a:off x="6923200" y="5066578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6048867">
              <a:off x="6707300" y="5069753"/>
              <a:ext cx="1000125" cy="139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4545126" y="2174153"/>
              <a:ext cx="3214687" cy="1071562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7759813" y="2102715"/>
              <a:ext cx="3500438" cy="1143000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02230" y="4674485"/>
              <a:ext cx="1827008" cy="1100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8642" y="4674485"/>
              <a:ext cx="2000264" cy="99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6" name="Connecteur droit 55"/>
            <p:cNvCxnSpPr/>
            <p:nvPr/>
          </p:nvCxnSpPr>
          <p:spPr>
            <a:xfrm rot="16200000" flipH="1">
              <a:off x="6366782" y="4638746"/>
              <a:ext cx="2857500" cy="71438"/>
            </a:xfrm>
            <a:prstGeom prst="line">
              <a:avLst/>
            </a:prstGeom>
            <a:ln w="762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7688378" y="3174287"/>
              <a:ext cx="142876" cy="142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687782" y="6103245"/>
              <a:ext cx="2143140" cy="72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Or </a:t>
              </a:r>
              <a:r>
                <a:rPr lang="en-US" dirty="0" smtClean="0">
                  <a:latin typeface="+mj-lt"/>
                </a:rPr>
                <a:t>some</a:t>
              </a:r>
              <a:r>
                <a:rPr lang="en-US" dirty="0" smtClean="0"/>
                <a:t> actual speed database</a:t>
              </a:r>
              <a:endParaRPr lang="en-US" dirty="0"/>
            </a:p>
          </p:txBody>
        </p:sp>
        <p:cxnSp>
          <p:nvCxnSpPr>
            <p:cNvPr id="59" name="Connecteur droit avec flèche 58"/>
            <p:cNvCxnSpPr/>
            <p:nvPr/>
          </p:nvCxnSpPr>
          <p:spPr>
            <a:xfrm rot="5400000" flipH="1" flipV="1">
              <a:off x="2080527" y="5138832"/>
              <a:ext cx="1643074" cy="14287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7"/>
            <a:ext cx="12192000" cy="6811405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648364" y="1532965"/>
            <a:ext cx="7705435" cy="464399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Introduction: Why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State of the art: How to model streets?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err="1" smtClean="0"/>
              <a:t>StreetGen</a:t>
            </a:r>
            <a:r>
              <a:rPr lang="en-GB" dirty="0" smtClean="0"/>
              <a:t> : Helping humans model streets</a:t>
            </a:r>
          </a:p>
          <a:p>
            <a:pPr marL="457200" lvl="1" indent="0">
              <a:buNone/>
            </a:pPr>
            <a:r>
              <a:rPr lang="en-GB" sz="2000" dirty="0" smtClean="0"/>
              <a:t>Generating best guess streets (5’)</a:t>
            </a:r>
          </a:p>
          <a:p>
            <a:pPr marL="457200" lvl="1" indent="0">
              <a:buNone/>
            </a:pPr>
            <a:r>
              <a:rPr lang="en-GB" sz="2000" dirty="0" smtClean="0"/>
              <a:t>Editing streets (in-base)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Automating the street generation</a:t>
            </a:r>
          </a:p>
          <a:p>
            <a:pPr marL="457200" lvl="1" indent="0">
              <a:buNone/>
            </a:pPr>
            <a:r>
              <a:rPr lang="en-GB" sz="2000" dirty="0" smtClean="0"/>
              <a:t>Data? point cloud server (5’) </a:t>
            </a:r>
          </a:p>
          <a:p>
            <a:pPr marL="457200" lvl="1" indent="0">
              <a:buNone/>
            </a:pPr>
            <a:r>
              <a:rPr lang="en-GB" sz="2000" dirty="0" smtClean="0"/>
              <a:t>Fitting the street model (5’)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dirty="0" smtClean="0"/>
              <a:t>Conclusion (5’)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PLAN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0" y="1967345"/>
            <a:ext cx="1403927" cy="3786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300765"/>
            <a:ext cx="2361065" cy="5108398"/>
          </a:xfrm>
        </p:spPr>
        <p:txBody>
          <a:bodyPr/>
          <a:lstStyle/>
          <a:p>
            <a:pPr lvl="1"/>
            <a:r>
              <a:rPr lang="en-GB" dirty="0" smtClean="0"/>
              <a:t>Various radius in Paris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1" y="1300766"/>
            <a:ext cx="7896915" cy="53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road axis, road width</a:t>
            </a:r>
          </a:p>
          <a:p>
            <a:pPr lvl="1"/>
            <a:r>
              <a:rPr lang="en-US" dirty="0"/>
              <a:t>How to </a:t>
            </a:r>
            <a:r>
              <a:rPr lang="en-US" dirty="0" smtClean="0"/>
              <a:t>compute </a:t>
            </a:r>
            <a:r>
              <a:rPr lang="en-US" dirty="0"/>
              <a:t>circle center and arcs?</a:t>
            </a:r>
          </a:p>
          <a:p>
            <a:pPr lvl="1"/>
            <a:r>
              <a:rPr lang="en-US" dirty="0"/>
              <a:t>analytical computing (vector, angle</a:t>
            </a:r>
            <a:r>
              <a:rPr lang="en-US" dirty="0" smtClean="0"/>
              <a:t>) ? 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59"/>
          <p:cNvCxnSpPr/>
          <p:nvPr/>
        </p:nvCxnSpPr>
        <p:spPr>
          <a:xfrm flipV="1">
            <a:off x="2737048" y="2473693"/>
            <a:ext cx="5040165" cy="193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2737048" y="2476245"/>
            <a:ext cx="5030539" cy="199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3" descr="E:\RemiCura\PROJETS\articles_ISPRS_Geospatial_Week\streetgen\illustrations\radius_direct_computing\radius_direct_compu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295" y="2849858"/>
            <a:ext cx="8249504" cy="366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Kinematic hypothesis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214356"/>
            <a:ext cx="1403927" cy="253989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44" y="1111599"/>
            <a:ext cx="5323456" cy="56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b="1" dirty="0">
                <a:solidFill>
                  <a:schemeClr val="tx1"/>
                </a:solidFill>
              </a:rPr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73" y="4872644"/>
            <a:ext cx="7729527" cy="1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Find intersection limit :</a:t>
            </a:r>
          </a:p>
          <a:p>
            <a:pPr lvl="1"/>
            <a:r>
              <a:rPr lang="en-US" dirty="0" smtClean="0"/>
              <a:t>Project circle centers</a:t>
            </a:r>
          </a:p>
          <a:p>
            <a:pPr lvl="1"/>
            <a:r>
              <a:rPr lang="en-US" dirty="0" smtClean="0"/>
              <a:t>Farthest per axis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39128"/>
            <a:ext cx="1403927" cy="211512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E:\RemiCura\PROJETS\articles_ISPRS_Geospatial_Week\streetgen\illustrations\streetgen\border_point\border_p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799" y="1191035"/>
            <a:ext cx="6401736" cy="53278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384204" y="2687634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313162" y="1044560"/>
            <a:ext cx="35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7212" y="154462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2,3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69956" y="104456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313030" y="418783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Intersection surface :</a:t>
            </a:r>
          </a:p>
          <a:p>
            <a:pPr lvl="1"/>
            <a:r>
              <a:rPr lang="en-US" dirty="0" smtClean="0"/>
              <a:t>By geometric operation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546764"/>
            <a:ext cx="1403927" cy="22074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E:\RemiCura\PROJETS\articles_ISPRS_Geospatial_Week\streetgen\illustrations\section\local_cu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7292" y="1532965"/>
            <a:ext cx="3611563" cy="993775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3776656" y="2847955"/>
            <a:ext cx="4962504" cy="401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89972">
            <a:off x="7993222" y="3223899"/>
            <a:ext cx="4946570" cy="377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2891865" cy="4643998"/>
          </a:xfrm>
        </p:spPr>
        <p:txBody>
          <a:bodyPr/>
          <a:lstStyle/>
          <a:p>
            <a:r>
              <a:rPr lang="en-US" dirty="0" smtClean="0"/>
              <a:t>Special intersection: </a:t>
            </a:r>
          </a:p>
          <a:p>
            <a:r>
              <a:rPr lang="en-US" dirty="0" smtClean="0"/>
              <a:t>Variable buffer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73922"/>
            <a:ext cx="1403927" cy="208033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3" descr="E:\RemiCura\PROJETS\articles_ISPRS_Geospatial_Week\streetgen\illustrations\streetgen\variable_buffer\variable_buff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093" y="3673922"/>
            <a:ext cx="5432806" cy="285749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9645" y="1154350"/>
            <a:ext cx="3292708" cy="129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2771" y="1305023"/>
            <a:ext cx="3353684" cy="140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avec flèche 16"/>
          <p:cNvCxnSpPr>
            <a:endCxn id="16" idx="1"/>
          </p:cNvCxnSpPr>
          <p:nvPr/>
        </p:nvCxnSpPr>
        <p:spPr>
          <a:xfrm>
            <a:off x="7850604" y="1694046"/>
            <a:ext cx="972167" cy="3154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717366" cy="4643998"/>
          </a:xfrm>
        </p:spPr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Road surface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E:\RemiCura\PROJETS\articles_ISPRS_Geospatial_Week\streetgen\illustrations\streetgen\success\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835" y="1274714"/>
            <a:ext cx="7492130" cy="5583286"/>
          </a:xfrm>
          <a:prstGeom prst="rect">
            <a:avLst/>
          </a:prstGeom>
          <a:noFill/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b="1" dirty="0">
                <a:solidFill>
                  <a:schemeClr val="tx1"/>
                </a:solidFill>
              </a:rPr>
              <a:t>Traffic support</a:t>
            </a:r>
          </a:p>
          <a:p>
            <a:r>
              <a:rPr lang="en-GB" dirty="0"/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For traffic simulation:</a:t>
            </a:r>
          </a:p>
          <a:p>
            <a:pPr lvl="1"/>
            <a:r>
              <a:rPr lang="en-US" dirty="0" smtClean="0"/>
              <a:t>Lanes</a:t>
            </a:r>
          </a:p>
          <a:p>
            <a:pPr lvl="1"/>
            <a:r>
              <a:rPr lang="en-US" dirty="0" smtClean="0"/>
              <a:t>Possible trajectories in interconnections.</a:t>
            </a:r>
          </a:p>
          <a:p>
            <a:pPr lvl="1"/>
            <a:endParaRPr lang="en-US" dirty="0"/>
          </a:p>
          <a:p>
            <a:r>
              <a:rPr lang="en-US" dirty="0" smtClean="0"/>
              <a:t>A real traffic simulation requires much more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Type of intersection (roundabout/traffic light)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  <a:p>
            <a:r>
              <a:rPr lang="en-US" dirty="0" smtClean="0"/>
              <a:t>But : without further information, we do what we can!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smtClean="0">
                <a:solidFill>
                  <a:schemeClr val="tx1"/>
                </a:solidFill>
              </a:rPr>
              <a:t>Why model streets?</a:t>
            </a:r>
          </a:p>
          <a:p>
            <a:r>
              <a:rPr lang="en-GB" smtClean="0"/>
              <a:t>Usages for street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36800"/>
            <a:ext cx="1403927" cy="3417454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9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84" y="3087425"/>
            <a:ext cx="5456345" cy="2962393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9979620" cy="4643998"/>
          </a:xfrm>
        </p:spPr>
        <p:txBody>
          <a:bodyPr/>
          <a:lstStyle/>
          <a:p>
            <a:r>
              <a:rPr lang="en-US" dirty="0" smtClean="0"/>
              <a:t>Lane </a:t>
            </a:r>
            <a:r>
              <a:rPr lang="en-US" dirty="0" err="1" smtClean="0"/>
              <a:t>ased</a:t>
            </a:r>
            <a:r>
              <a:rPr lang="en-US" dirty="0" smtClean="0"/>
              <a:t> on road axis : but not translation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92" y="1717366"/>
            <a:ext cx="2862914" cy="7484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94" y="2154616"/>
            <a:ext cx="5315792" cy="40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3485289" cy="4643998"/>
          </a:xfrm>
        </p:spPr>
        <p:txBody>
          <a:bodyPr/>
          <a:lstStyle/>
          <a:p>
            <a:r>
              <a:rPr lang="en-US" dirty="0" smtClean="0"/>
              <a:t>Intersection trajectory : Bezier curves:</a:t>
            </a:r>
          </a:p>
          <a:p>
            <a:pPr lvl="1"/>
            <a:r>
              <a:rPr lang="en-US" dirty="0" smtClean="0"/>
              <a:t>Not accurate (</a:t>
            </a:r>
            <a:r>
              <a:rPr lang="en-US" dirty="0" err="1" smtClean="0"/>
              <a:t>kinematically</a:t>
            </a:r>
            <a:r>
              <a:rPr lang="en-US" dirty="0" smtClean="0"/>
              <a:t>), but easy to create and edit</a:t>
            </a:r>
          </a:p>
          <a:p>
            <a:pPr lvl="1"/>
            <a:r>
              <a:rPr lang="en-US" dirty="0" smtClean="0"/>
              <a:t>Involves center of intersection in special cases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StreetGen</a:t>
            </a:r>
            <a:r>
              <a:rPr lang="en-GB" dirty="0"/>
              <a:t> : </a:t>
            </a:r>
            <a:r>
              <a:rPr lang="en-GB" dirty="0" smtClean="0"/>
              <a:t>Traffic Support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2" y="1165692"/>
            <a:ext cx="5769234" cy="56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generate streets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Design Principle</a:t>
            </a:r>
          </a:p>
          <a:p>
            <a:r>
              <a:rPr lang="en-GB" dirty="0"/>
              <a:t>Kinematic hypothesis</a:t>
            </a:r>
          </a:p>
          <a:p>
            <a:r>
              <a:rPr lang="en-GB" dirty="0"/>
              <a:t>Road surface</a:t>
            </a:r>
          </a:p>
          <a:p>
            <a:r>
              <a:rPr lang="en-GB" dirty="0"/>
              <a:t>Traffic support</a:t>
            </a:r>
          </a:p>
          <a:p>
            <a:r>
              <a:rPr lang="en-GB" b="1" dirty="0">
                <a:solidFill>
                  <a:schemeClr val="tx1"/>
                </a:solidFill>
              </a:rPr>
              <a:t>Street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639126"/>
            <a:ext cx="1403927" cy="2115127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Streets objects : incredibly varied</a:t>
            </a:r>
          </a:p>
          <a:p>
            <a:pPr lvl="1"/>
            <a:r>
              <a:rPr lang="en-US" dirty="0" smtClean="0"/>
              <a:t>13k references on </a:t>
            </a:r>
            <a:r>
              <a:rPr lang="en-US" dirty="0" err="1" smtClean="0"/>
              <a:t>ArchiExpo</a:t>
            </a:r>
            <a:endParaRPr lang="en-US" dirty="0" smtClean="0"/>
          </a:p>
          <a:p>
            <a:pPr lvl="1"/>
            <a:r>
              <a:rPr lang="en-US" dirty="0" smtClean="0"/>
              <a:t>Markings : 1k pages of norms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Objects are in relation (hierarchical, spatial, semantic …)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 many common points between all kind of street objects</a:t>
            </a:r>
          </a:p>
          <a:p>
            <a:pPr lvl="2"/>
            <a:r>
              <a:rPr lang="en-US" dirty="0" smtClean="0"/>
              <a:t>Street objects are often spatially organized relatively to the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use generic objects</a:t>
            </a:r>
          </a:p>
          <a:p>
            <a:pPr lvl="1"/>
            <a:r>
              <a:rPr lang="en-US" dirty="0" smtClean="0"/>
              <a:t>Positioned/oriented relatively to street axis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17" y="2476501"/>
            <a:ext cx="5996254" cy="42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Objects are points with semantic</a:t>
            </a:r>
          </a:p>
          <a:p>
            <a:r>
              <a:rPr lang="en-US" dirty="0" smtClean="0"/>
              <a:t>DBMS can support any relation (hierarchy, semantic…)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1" y="1352392"/>
            <a:ext cx="6105856" cy="55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5" y="1532965"/>
            <a:ext cx="4453965" cy="4643998"/>
          </a:xfrm>
        </p:spPr>
        <p:txBody>
          <a:bodyPr/>
          <a:lstStyle/>
          <a:p>
            <a:r>
              <a:rPr lang="en-US" dirty="0" smtClean="0"/>
              <a:t>Also can also be surface (or polylines?) :</a:t>
            </a:r>
          </a:p>
          <a:p>
            <a:r>
              <a:rPr lang="en-US" dirty="0" smtClean="0"/>
              <a:t>Pedestrian crossing for instance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8567"/>
            <a:ext cx="7296153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5"/>
            <a:ext cx="4594641" cy="4643998"/>
          </a:xfrm>
        </p:spPr>
        <p:txBody>
          <a:bodyPr/>
          <a:lstStyle/>
          <a:p>
            <a:r>
              <a:rPr lang="en-GB" dirty="0" smtClean="0"/>
              <a:t>Whole Paris in 10 min.</a:t>
            </a:r>
          </a:p>
          <a:p>
            <a:r>
              <a:rPr lang="en-GB" dirty="0" smtClean="0"/>
              <a:t>Tested for simulation (</a:t>
            </a:r>
            <a:r>
              <a:rPr lang="en-GB" dirty="0" err="1" smtClean="0"/>
              <a:t>SimuVia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for 3D </a:t>
            </a:r>
            <a:r>
              <a:rPr lang="en-GB" dirty="0" err="1" smtClean="0"/>
              <a:t>visu</a:t>
            </a:r>
            <a:r>
              <a:rPr lang="en-GB" dirty="0" smtClean="0"/>
              <a:t> (Thales </a:t>
            </a:r>
            <a:r>
              <a:rPr lang="en-GB" dirty="0" err="1" smtClean="0"/>
              <a:t>DBMaker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Tested to model other cities (Mali)</a:t>
            </a:r>
          </a:p>
          <a:p>
            <a:r>
              <a:rPr lang="en-GB" dirty="0" smtClean="0"/>
              <a:t>Tested to model airport runway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84" y="2025072"/>
            <a:ext cx="5471660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2234" y="1532964"/>
            <a:ext cx="9381565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Of course, lot of limitations</a:t>
            </a:r>
          </a:p>
          <a:p>
            <a:r>
              <a:rPr lang="en-GB" dirty="0" smtClean="0"/>
              <a:t>Street model:</a:t>
            </a:r>
          </a:p>
          <a:p>
            <a:pPr lvl="1"/>
            <a:r>
              <a:rPr lang="en-GB" dirty="0" smtClean="0"/>
              <a:t>Not enough for some street</a:t>
            </a:r>
          </a:p>
          <a:p>
            <a:pPr lvl="1"/>
            <a:r>
              <a:rPr lang="en-GB" dirty="0" smtClean="0"/>
              <a:t>Radius seems to be historical rather than related to speed</a:t>
            </a:r>
          </a:p>
          <a:p>
            <a:r>
              <a:rPr lang="en-GB" dirty="0" smtClean="0"/>
              <a:t>Technical</a:t>
            </a:r>
          </a:p>
          <a:p>
            <a:pPr lvl="1"/>
            <a:r>
              <a:rPr lang="en-GB" dirty="0" smtClean="0"/>
              <a:t>Technical glitches/bugs</a:t>
            </a:r>
          </a:p>
          <a:p>
            <a:pPr lvl="1"/>
            <a:r>
              <a:rPr lang="en-GB" dirty="0" smtClean="0"/>
              <a:t>Precision issues</a:t>
            </a:r>
          </a:p>
          <a:p>
            <a:r>
              <a:rPr lang="en-GB" dirty="0" smtClean="0"/>
              <a:t>Traffic</a:t>
            </a:r>
          </a:p>
          <a:p>
            <a:pPr lvl="1"/>
            <a:r>
              <a:rPr lang="en-GB" dirty="0" smtClean="0"/>
              <a:t>All possible interconnection : too much</a:t>
            </a:r>
          </a:p>
          <a:p>
            <a:r>
              <a:rPr lang="en-GB" dirty="0" smtClean="0"/>
              <a:t>Objects</a:t>
            </a:r>
          </a:p>
          <a:p>
            <a:pPr lvl="1"/>
            <a:r>
              <a:rPr lang="en-GB" dirty="0" smtClean="0"/>
              <a:t>Lack linear 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3611418"/>
            <a:ext cx="1403927" cy="2142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7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 smtClean="0"/>
              <a:t> </a:t>
            </a:r>
            <a:r>
              <a:rPr lang="en-GB" dirty="0" err="1" smtClean="0"/>
              <a:t>StreetGen</a:t>
            </a:r>
            <a:r>
              <a:rPr lang="en-GB" dirty="0" smtClean="0"/>
              <a:t> :</a:t>
            </a:r>
            <a:br>
              <a:rPr lang="en-GB" dirty="0" smtClean="0"/>
            </a:br>
            <a:r>
              <a:rPr lang="en-GB" dirty="0" smtClean="0"/>
              <a:t>editing streets (in-base)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In-base interaction Principle</a:t>
            </a:r>
          </a:p>
          <a:p>
            <a:r>
              <a:rPr lang="en-GB" dirty="0" smtClean="0"/>
              <a:t>Edit road model</a:t>
            </a:r>
          </a:p>
          <a:p>
            <a:r>
              <a:rPr lang="en-GB" dirty="0" smtClean="0"/>
              <a:t>Edit traffic</a:t>
            </a:r>
          </a:p>
          <a:p>
            <a:r>
              <a:rPr lang="en-GB" dirty="0" smtClean="0"/>
              <a:t>Edit objects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2"/>
            <a:ext cx="1403927" cy="89361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5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1.1 Why Model streets ?</a:t>
            </a:r>
          </a:p>
          <a:p>
            <a:pPr lvl="1"/>
            <a:r>
              <a:rPr lang="en-GB" smtClean="0"/>
              <a:t>Streets are important:</a:t>
            </a:r>
          </a:p>
          <a:p>
            <a:pPr lvl="2"/>
            <a:r>
              <a:rPr lang="en-GB" smtClean="0"/>
              <a:t>Streets are essential parts of cities</a:t>
            </a:r>
          </a:p>
          <a:p>
            <a:pPr lvl="2"/>
            <a:r>
              <a:rPr lang="en-GB" smtClean="0"/>
              <a:t>Cities are important places</a:t>
            </a:r>
          </a:p>
          <a:p>
            <a:pPr lvl="1"/>
            <a:r>
              <a:rPr lang="en-GB" smtClean="0"/>
              <a:t>Information is important</a:t>
            </a:r>
          </a:p>
          <a:p>
            <a:pPr lvl="2"/>
            <a:r>
              <a:rPr lang="en-GB" smtClean="0"/>
              <a:t>Modelling of a street = knowledge about this street</a:t>
            </a:r>
          </a:p>
          <a:p>
            <a:pPr lvl="2"/>
            <a:r>
              <a:rPr lang="en-GB" smtClean="0"/>
              <a:t>Used for visualisation / simulation / analysis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 Introduction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edit street model easily (several concurrent users)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33" y="3082633"/>
            <a:ext cx="10166611" cy="3733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6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13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2234" y="1264018"/>
            <a:ext cx="9381565" cy="4643998"/>
          </a:xfrm>
        </p:spPr>
        <p:txBody>
          <a:bodyPr/>
          <a:lstStyle/>
          <a:p>
            <a:r>
              <a:rPr lang="en-US" dirty="0" smtClean="0"/>
              <a:t>Fact : developing a Graphical User Interface (GUI) is hard, long and risky (maintenance)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Many GUI for many tools (web/desktop/…)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create plugins/interfaces/…</a:t>
            </a:r>
          </a:p>
          <a:p>
            <a:r>
              <a:rPr lang="en-US" dirty="0" smtClean="0"/>
              <a:t>Idea : use existing tools </a:t>
            </a:r>
          </a:p>
          <a:p>
            <a:pPr lvl="1"/>
            <a:r>
              <a:rPr lang="en-US" dirty="0" smtClean="0"/>
              <a:t>GIS tools can already edit vector and attributes</a:t>
            </a:r>
          </a:p>
          <a:p>
            <a:pPr lvl="1"/>
            <a:r>
              <a:rPr lang="en-US" dirty="0" smtClean="0"/>
              <a:t>specific interactions are in 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68" y="4298758"/>
            <a:ext cx="7750432" cy="2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1573125"/>
            <a:ext cx="9280780" cy="40561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1016" y="6094719"/>
            <a:ext cx="19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GIS software</a:t>
            </a:r>
            <a:endParaRPr lang="en-GB" b="1" dirty="0">
              <a:latin typeface="+mj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56916" y="6100741"/>
            <a:ext cx="10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+mj-lt"/>
              </a:rPr>
              <a:t>In base</a:t>
            </a:r>
            <a:endParaRPr lang="en-GB" b="1" dirty="0">
              <a:latin typeface="+mj-lt"/>
            </a:endParaRPr>
          </a:p>
        </p:txBody>
      </p:sp>
      <p:sp>
        <p:nvSpPr>
          <p:cNvPr id="10" name="Accolade ouvrante 9"/>
          <p:cNvSpPr/>
          <p:nvPr/>
        </p:nvSpPr>
        <p:spPr>
          <a:xfrm rot="16200000">
            <a:off x="4185282" y="4403559"/>
            <a:ext cx="340519" cy="3111469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colade ouvrante 15"/>
          <p:cNvSpPr/>
          <p:nvPr/>
        </p:nvSpPr>
        <p:spPr>
          <a:xfrm rot="16200000">
            <a:off x="8914874" y="2870033"/>
            <a:ext cx="347499" cy="6185497"/>
          </a:xfrm>
          <a:prstGeom prst="leftBrace">
            <a:avLst>
              <a:gd name="adj1" fmla="val 10614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2"/>
            <a:ext cx="12160913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In-base interaction are generic and powerful</a:t>
            </a:r>
          </a:p>
          <a:p>
            <a:pPr lvl="1"/>
            <a:r>
              <a:rPr lang="en-GB" dirty="0" smtClean="0"/>
              <a:t>Extensively uses triggers</a:t>
            </a:r>
          </a:p>
          <a:p>
            <a:pPr lvl="1"/>
            <a:r>
              <a:rPr lang="en-GB" dirty="0" smtClean="0"/>
              <a:t>Several design patterns</a:t>
            </a:r>
          </a:p>
          <a:p>
            <a:pPr lvl="2"/>
            <a:r>
              <a:rPr lang="en-GB" dirty="0" smtClean="0"/>
              <a:t>Help create interactions</a:t>
            </a:r>
          </a:p>
          <a:p>
            <a:pPr lvl="2"/>
            <a:r>
              <a:rPr lang="en-GB" dirty="0" smtClean="0"/>
              <a:t>Help manage user input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8486"/>
            <a:ext cx="6780851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862474" y="1264018"/>
            <a:ext cx="4059111" cy="4643998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err="1" smtClean="0"/>
              <a:t>StreetGen</a:t>
            </a:r>
            <a:r>
              <a:rPr lang="en-GB" dirty="0" smtClean="0"/>
              <a:t> street model can be edited concurrently</a:t>
            </a:r>
          </a:p>
          <a:p>
            <a:pPr lvl="1"/>
            <a:r>
              <a:rPr lang="en-GB" dirty="0" smtClean="0"/>
              <a:t>Road axis/ width</a:t>
            </a:r>
          </a:p>
          <a:p>
            <a:pPr lvl="1"/>
            <a:r>
              <a:rPr lang="en-GB" dirty="0" smtClean="0"/>
              <a:t>Radius</a:t>
            </a:r>
          </a:p>
          <a:p>
            <a:pPr lvl="1"/>
            <a:r>
              <a:rPr lang="en-GB" dirty="0" smtClean="0"/>
              <a:t>Lane</a:t>
            </a:r>
          </a:p>
          <a:p>
            <a:pPr lvl="1"/>
            <a:r>
              <a:rPr lang="en-GB" dirty="0" smtClean="0"/>
              <a:t>Interconnection</a:t>
            </a:r>
          </a:p>
          <a:p>
            <a:pPr lvl="1"/>
            <a:r>
              <a:rPr lang="en-GB" dirty="0" smtClean="0"/>
              <a:t>objects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e 10"/>
          <p:cNvGrpSpPr/>
          <p:nvPr/>
        </p:nvGrpSpPr>
        <p:grpSpPr>
          <a:xfrm>
            <a:off x="5061354" y="2628900"/>
            <a:ext cx="7099559" cy="4204852"/>
            <a:chOff x="5379098" y="2817090"/>
            <a:chExt cx="6781815" cy="401666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275" y="4804172"/>
              <a:ext cx="3232970" cy="177442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18" y="2817090"/>
              <a:ext cx="3469495" cy="19887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098" y="2817090"/>
              <a:ext cx="3276269" cy="1948476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244" y="4845115"/>
              <a:ext cx="3506617" cy="198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0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Multi-user editing can be facilitated </a:t>
            </a:r>
          </a:p>
          <a:p>
            <a:r>
              <a:rPr lang="en-GB" dirty="0" smtClean="0"/>
              <a:t>“Interactive Map Tracking” QGIS plugin</a:t>
            </a:r>
            <a:br>
              <a:rPr lang="en-GB" dirty="0" smtClean="0"/>
            </a:br>
            <a:r>
              <a:rPr lang="en-GB" dirty="0" smtClean="0"/>
              <a:t>  with Lionel </a:t>
            </a:r>
            <a:r>
              <a:rPr lang="en-GB" dirty="0" err="1" smtClean="0"/>
              <a:t>Atty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0"/>
          <a:stretch/>
        </p:blipFill>
        <p:spPr>
          <a:xfrm>
            <a:off x="1830355" y="3097425"/>
            <a:ext cx="5142341" cy="36788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6" y="3060204"/>
            <a:ext cx="5188217" cy="37130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Results:</a:t>
            </a:r>
          </a:p>
          <a:p>
            <a:pPr lvl="1"/>
            <a:r>
              <a:rPr lang="en-GB" dirty="0" smtClean="0"/>
              <a:t>Interaction are fast enough to be interactive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9017270" y="3868973"/>
            <a:ext cx="3174730" cy="50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Video</a:t>
            </a:r>
          </a:p>
          <a:p>
            <a:pPr algn="ctr"/>
            <a:r>
              <a:rPr lang="en-GB" dirty="0"/>
              <a:t>https://youtu.be/fQZoEfUcNHA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49" y="2493283"/>
            <a:ext cx="5353325" cy="38419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Several Limitations</a:t>
            </a:r>
          </a:p>
          <a:p>
            <a:pPr lvl="1"/>
            <a:r>
              <a:rPr lang="en-GB" dirty="0" smtClean="0"/>
              <a:t>In-base interaction should be limited to straightforward interaction (guessing user action is easy)</a:t>
            </a:r>
          </a:p>
          <a:p>
            <a:pPr lvl="1"/>
            <a:r>
              <a:rPr lang="en-GB" dirty="0" smtClean="0"/>
              <a:t>Hard to develop/test/maintain (no modern signal feature)</a:t>
            </a:r>
          </a:p>
          <a:p>
            <a:pPr lvl="1"/>
            <a:r>
              <a:rPr lang="en-GB" dirty="0" smtClean="0"/>
              <a:t>All interaction happen in one transaction </a:t>
            </a:r>
            <a:r>
              <a:rPr lang="en-GB" dirty="0" smtClean="0">
                <a:sym typeface="Wingdings" panose="05000000000000000000" pitchFamily="2" charset="2"/>
              </a:rPr>
              <a:t> should be short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Topological network editing is limited (ill-posed problem)</a:t>
            </a:r>
          </a:p>
          <a:p>
            <a:pPr lvl="1"/>
            <a:r>
              <a:rPr lang="en-GB" dirty="0" smtClean="0"/>
              <a:t>Initial building of topology is slow</a:t>
            </a:r>
          </a:p>
          <a:p>
            <a:pPr lvl="1"/>
            <a:r>
              <a:rPr lang="en-GB" dirty="0" smtClean="0"/>
              <a:t>More information needed for traffic simulation</a:t>
            </a:r>
          </a:p>
          <a:p>
            <a:pPr lvl="1"/>
            <a:r>
              <a:rPr lang="en-GB" dirty="0" smtClean="0"/>
              <a:t>Objects: </a:t>
            </a:r>
          </a:p>
          <a:p>
            <a:pPr lvl="2"/>
            <a:r>
              <a:rPr lang="en-GB" dirty="0" smtClean="0"/>
              <a:t>relative to absolute positioning is not a bijection</a:t>
            </a:r>
          </a:p>
          <a:p>
            <a:pPr lvl="1"/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street objects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86590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119418"/>
            <a:ext cx="1403927" cy="163483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6051" y="3260436"/>
            <a:ext cx="1403927" cy="325581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02" y="4747613"/>
            <a:ext cx="3977808" cy="20132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Inverse procedural </a:t>
            </a:r>
            <a:r>
              <a:rPr lang="en-GB" b="1" dirty="0" smtClean="0">
                <a:solidFill>
                  <a:schemeClr val="tx1"/>
                </a:solidFill>
              </a:rPr>
              <a:t>modelling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 smtClean="0"/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3839630" cy="464399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Fit a generic procedural model to a specific situation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Specific situation?</a:t>
            </a: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We need data!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StreetGen</a:t>
            </a:r>
            <a:r>
              <a:rPr lang="en-GB" dirty="0" smtClean="0"/>
              <a:t>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38" y="2253664"/>
            <a:ext cx="5081775" cy="4563227"/>
          </a:xfrm>
          <a:prstGeom prst="rect">
            <a:avLst/>
          </a:prstGeom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8929183" y="2038936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Simon2011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65" y="4924634"/>
            <a:ext cx="4775735" cy="1765476"/>
          </a:xfrm>
          <a:prstGeom prst="rect">
            <a:avLst/>
          </a:prstGeom>
        </p:spPr>
      </p:pic>
      <p:sp>
        <p:nvSpPr>
          <p:cNvPr id="17" name="Rectangle 16">
            <a:hlinkClick r:id="rId5"/>
          </p:cNvPr>
          <p:cNvSpPr/>
          <p:nvPr/>
        </p:nvSpPr>
        <p:spPr>
          <a:xfrm>
            <a:off x="3102398" y="4624233"/>
            <a:ext cx="1381684" cy="347237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j-lt"/>
              </a:rPr>
              <a:t>Talton2011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Cities are important places </a:t>
            </a:r>
          </a:p>
          <a:p>
            <a:pPr lvl="1"/>
            <a:r>
              <a:rPr lang="en-GB" dirty="0" smtClean="0"/>
              <a:t>Many people live in it</a:t>
            </a:r>
          </a:p>
          <a:p>
            <a:pPr lvl="2"/>
            <a:r>
              <a:rPr lang="en-US" dirty="0" smtClean="0"/>
              <a:t>World : 50% in </a:t>
            </a:r>
            <a:r>
              <a:rPr lang="en-US" dirty="0"/>
              <a:t>urban area</a:t>
            </a:r>
            <a:r>
              <a:rPr lang="en-US" dirty="0" smtClean="0"/>
              <a:t>.</a:t>
            </a:r>
          </a:p>
          <a:p>
            <a:pPr lvl="2"/>
            <a:r>
              <a:rPr lang="en-GB" dirty="0" smtClean="0"/>
              <a:t>France : 80%</a:t>
            </a:r>
          </a:p>
          <a:p>
            <a:pPr lvl="1"/>
            <a:r>
              <a:rPr lang="en-GB" dirty="0" smtClean="0"/>
              <a:t>Concentrate people/power/usages/issues</a:t>
            </a:r>
          </a:p>
          <a:p>
            <a:r>
              <a:rPr lang="en-GB" dirty="0" smtClean="0"/>
              <a:t>Streets are important in cities</a:t>
            </a:r>
          </a:p>
          <a:p>
            <a:pPr lvl="1"/>
            <a:r>
              <a:rPr lang="en-GB" dirty="0" smtClean="0"/>
              <a:t>In </a:t>
            </a:r>
            <a:r>
              <a:rPr lang="en-GB" dirty="0" err="1" smtClean="0"/>
              <a:t>paris</a:t>
            </a:r>
            <a:r>
              <a:rPr lang="en-GB" dirty="0" smtClean="0"/>
              <a:t>, streets area &gt; building area</a:t>
            </a:r>
          </a:p>
          <a:p>
            <a:pPr lvl="1"/>
            <a:r>
              <a:rPr lang="en-GB" dirty="0" smtClean="0"/>
              <a:t>Streets = medium between people/occupations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Streets are important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72234" y="489527"/>
            <a:ext cx="5721238" cy="5906460"/>
          </a:xfrm>
          <a:custGeom>
            <a:avLst/>
            <a:gdLst>
              <a:gd name="connsiteX0" fmla="*/ 0 w 5678905"/>
              <a:gd name="connsiteY0" fmla="*/ 0 h 5878946"/>
              <a:gd name="connsiteX1" fmla="*/ 5678905 w 5678905"/>
              <a:gd name="connsiteY1" fmla="*/ 0 h 5878946"/>
              <a:gd name="connsiteX2" fmla="*/ 5678905 w 5678905"/>
              <a:gd name="connsiteY2" fmla="*/ 5878946 h 5878946"/>
              <a:gd name="connsiteX3" fmla="*/ 0 w 5678905"/>
              <a:gd name="connsiteY3" fmla="*/ 5878946 h 5878946"/>
              <a:gd name="connsiteX4" fmla="*/ 0 w 5678905"/>
              <a:gd name="connsiteY4" fmla="*/ 0 h 5878946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5678905 w 5678905"/>
              <a:gd name="connsiteY2" fmla="*/ 27514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5678905 w 5678905"/>
              <a:gd name="connsiteY3" fmla="*/ 5906460 h 5906460"/>
              <a:gd name="connsiteX4" fmla="*/ 0 w 5678905"/>
              <a:gd name="connsiteY4" fmla="*/ 5906460 h 5906460"/>
              <a:gd name="connsiteX5" fmla="*/ 0 w 5678905"/>
              <a:gd name="connsiteY5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0341 w 5678905"/>
              <a:gd name="connsiteY2" fmla="*/ 198144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19943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262965 w 5678905"/>
              <a:gd name="connsiteY2" fmla="*/ 2000692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37246 w 5678905"/>
              <a:gd name="connsiteY3" fmla="*/ 2194560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46871 w 5678905"/>
              <a:gd name="connsiteY3" fmla="*/ 206943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678905"/>
              <a:gd name="connsiteY0" fmla="*/ 27514 h 5906460"/>
              <a:gd name="connsiteX1" fmla="*/ 3272589 w 5678905"/>
              <a:gd name="connsiteY1" fmla="*/ 0 h 5906460"/>
              <a:gd name="connsiteX2" fmla="*/ 3339967 w 5678905"/>
              <a:gd name="connsiteY2" fmla="*/ 2077694 h 5906460"/>
              <a:gd name="connsiteX3" fmla="*/ 4427620 w 5678905"/>
              <a:gd name="connsiteY3" fmla="*/ 2088681 h 5906460"/>
              <a:gd name="connsiteX4" fmla="*/ 5678905 w 5678905"/>
              <a:gd name="connsiteY4" fmla="*/ 5906460 h 5906460"/>
              <a:gd name="connsiteX5" fmla="*/ 0 w 5678905"/>
              <a:gd name="connsiteY5" fmla="*/ 5906460 h 5906460"/>
              <a:gd name="connsiteX6" fmla="*/ 0 w 5678905"/>
              <a:gd name="connsiteY6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5885133"/>
              <a:gd name="connsiteY0" fmla="*/ 27514 h 5906460"/>
              <a:gd name="connsiteX1" fmla="*/ 3272589 w 5885133"/>
              <a:gd name="connsiteY1" fmla="*/ 0 h 5906460"/>
              <a:gd name="connsiteX2" fmla="*/ 3339967 w 5885133"/>
              <a:gd name="connsiteY2" fmla="*/ 2077694 h 5906460"/>
              <a:gd name="connsiteX3" fmla="*/ 4427620 w 5885133"/>
              <a:gd name="connsiteY3" fmla="*/ 2088681 h 5906460"/>
              <a:gd name="connsiteX4" fmla="*/ 4523873 w 5885133"/>
              <a:gd name="connsiteY4" fmla="*/ 4023360 h 5906460"/>
              <a:gd name="connsiteX5" fmla="*/ 5678905 w 5885133"/>
              <a:gd name="connsiteY5" fmla="*/ 5906460 h 5906460"/>
              <a:gd name="connsiteX6" fmla="*/ 0 w 5885133"/>
              <a:gd name="connsiteY6" fmla="*/ 5906460 h 5906460"/>
              <a:gd name="connsiteX7" fmla="*/ 0 w 5885133"/>
              <a:gd name="connsiteY7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523873 w 6115160"/>
              <a:gd name="connsiteY4" fmla="*/ 4023360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46871 w 6115160"/>
              <a:gd name="connsiteY4" fmla="*/ 405223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4908883 w 6115160"/>
              <a:gd name="connsiteY5" fmla="*/ 4109987 h 5906460"/>
              <a:gd name="connsiteX6" fmla="*/ 5669280 w 6115160"/>
              <a:gd name="connsiteY6" fmla="*/ 4148488 h 5906460"/>
              <a:gd name="connsiteX7" fmla="*/ 5678905 w 6115160"/>
              <a:gd name="connsiteY7" fmla="*/ 5906460 h 5906460"/>
              <a:gd name="connsiteX8" fmla="*/ 0 w 6115160"/>
              <a:gd name="connsiteY8" fmla="*/ 5906460 h 5906460"/>
              <a:gd name="connsiteX9" fmla="*/ 0 w 6115160"/>
              <a:gd name="connsiteY9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15160"/>
              <a:gd name="connsiteY0" fmla="*/ 27514 h 5906460"/>
              <a:gd name="connsiteX1" fmla="*/ 3272589 w 6115160"/>
              <a:gd name="connsiteY1" fmla="*/ 0 h 5906460"/>
              <a:gd name="connsiteX2" fmla="*/ 3339967 w 6115160"/>
              <a:gd name="connsiteY2" fmla="*/ 2077694 h 5906460"/>
              <a:gd name="connsiteX3" fmla="*/ 4427620 w 6115160"/>
              <a:gd name="connsiteY3" fmla="*/ 2088681 h 5906460"/>
              <a:gd name="connsiteX4" fmla="*/ 4475746 w 6115160"/>
              <a:gd name="connsiteY4" fmla="*/ 4071486 h 5906460"/>
              <a:gd name="connsiteX5" fmla="*/ 5669280 w 6115160"/>
              <a:gd name="connsiteY5" fmla="*/ 4148488 h 5906460"/>
              <a:gd name="connsiteX6" fmla="*/ 5678905 w 6115160"/>
              <a:gd name="connsiteY6" fmla="*/ 5906460 h 5906460"/>
              <a:gd name="connsiteX7" fmla="*/ 0 w 6115160"/>
              <a:gd name="connsiteY7" fmla="*/ 5906460 h 5906460"/>
              <a:gd name="connsiteX8" fmla="*/ 0 w 6115160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31305"/>
              <a:gd name="connsiteY0" fmla="*/ 27514 h 5906460"/>
              <a:gd name="connsiteX1" fmla="*/ 3272589 w 6131305"/>
              <a:gd name="connsiteY1" fmla="*/ 0 h 5906460"/>
              <a:gd name="connsiteX2" fmla="*/ 3339967 w 6131305"/>
              <a:gd name="connsiteY2" fmla="*/ 2077694 h 5906460"/>
              <a:gd name="connsiteX3" fmla="*/ 4427620 w 6131305"/>
              <a:gd name="connsiteY3" fmla="*/ 2088681 h 5906460"/>
              <a:gd name="connsiteX4" fmla="*/ 4475746 w 6131305"/>
              <a:gd name="connsiteY4" fmla="*/ 4071486 h 5906460"/>
              <a:gd name="connsiteX5" fmla="*/ 5720080 w 6131305"/>
              <a:gd name="connsiteY5" fmla="*/ 4107848 h 5906460"/>
              <a:gd name="connsiteX6" fmla="*/ 5678905 w 6131305"/>
              <a:gd name="connsiteY6" fmla="*/ 5906460 h 5906460"/>
              <a:gd name="connsiteX7" fmla="*/ 0 w 6131305"/>
              <a:gd name="connsiteY7" fmla="*/ 5906460 h 5906460"/>
              <a:gd name="connsiteX8" fmla="*/ 0 w 6131305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2308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127989"/>
              <a:gd name="connsiteY0" fmla="*/ 27514 h 5906460"/>
              <a:gd name="connsiteX1" fmla="*/ 3272589 w 6127989"/>
              <a:gd name="connsiteY1" fmla="*/ 0 h 5906460"/>
              <a:gd name="connsiteX2" fmla="*/ 3339967 w 6127989"/>
              <a:gd name="connsiteY2" fmla="*/ 2077694 h 5906460"/>
              <a:gd name="connsiteX3" fmla="*/ 4427620 w 6127989"/>
              <a:gd name="connsiteY3" fmla="*/ 2088681 h 5906460"/>
              <a:gd name="connsiteX4" fmla="*/ 4475746 w 6127989"/>
              <a:gd name="connsiteY4" fmla="*/ 4071486 h 5906460"/>
              <a:gd name="connsiteX5" fmla="*/ 5709920 w 6127989"/>
              <a:gd name="connsiteY5" fmla="*/ 4102768 h 5906460"/>
              <a:gd name="connsiteX6" fmla="*/ 5678905 w 6127989"/>
              <a:gd name="connsiteY6" fmla="*/ 5906460 h 5906460"/>
              <a:gd name="connsiteX7" fmla="*/ 0 w 6127989"/>
              <a:gd name="connsiteY7" fmla="*/ 5906460 h 5906460"/>
              <a:gd name="connsiteX8" fmla="*/ 0 w 6127989"/>
              <a:gd name="connsiteY8" fmla="*/ 27514 h 5906460"/>
              <a:gd name="connsiteX0" fmla="*/ 0 w 6079628"/>
              <a:gd name="connsiteY0" fmla="*/ 27514 h 5906460"/>
              <a:gd name="connsiteX1" fmla="*/ 3272589 w 6079628"/>
              <a:gd name="connsiteY1" fmla="*/ 0 h 5906460"/>
              <a:gd name="connsiteX2" fmla="*/ 3339967 w 6079628"/>
              <a:gd name="connsiteY2" fmla="*/ 2077694 h 5906460"/>
              <a:gd name="connsiteX3" fmla="*/ 4427620 w 6079628"/>
              <a:gd name="connsiteY3" fmla="*/ 2088681 h 5906460"/>
              <a:gd name="connsiteX4" fmla="*/ 4475746 w 6079628"/>
              <a:gd name="connsiteY4" fmla="*/ 4071486 h 5906460"/>
              <a:gd name="connsiteX5" fmla="*/ 5709920 w 6079628"/>
              <a:gd name="connsiteY5" fmla="*/ 4102768 h 5906460"/>
              <a:gd name="connsiteX6" fmla="*/ 5678905 w 6079628"/>
              <a:gd name="connsiteY6" fmla="*/ 5906460 h 5906460"/>
              <a:gd name="connsiteX7" fmla="*/ 0 w 6079628"/>
              <a:gd name="connsiteY7" fmla="*/ 5906460 h 5906460"/>
              <a:gd name="connsiteX8" fmla="*/ 0 w 6079628"/>
              <a:gd name="connsiteY8" fmla="*/ 27514 h 5906460"/>
              <a:gd name="connsiteX0" fmla="*/ 0 w 5709920"/>
              <a:gd name="connsiteY0" fmla="*/ 27514 h 5906460"/>
              <a:gd name="connsiteX1" fmla="*/ 3272589 w 5709920"/>
              <a:gd name="connsiteY1" fmla="*/ 0 h 5906460"/>
              <a:gd name="connsiteX2" fmla="*/ 3339967 w 5709920"/>
              <a:gd name="connsiteY2" fmla="*/ 2077694 h 5906460"/>
              <a:gd name="connsiteX3" fmla="*/ 4427620 w 5709920"/>
              <a:gd name="connsiteY3" fmla="*/ 2088681 h 5906460"/>
              <a:gd name="connsiteX4" fmla="*/ 4475746 w 5709920"/>
              <a:gd name="connsiteY4" fmla="*/ 4071486 h 5906460"/>
              <a:gd name="connsiteX5" fmla="*/ 5709920 w 5709920"/>
              <a:gd name="connsiteY5" fmla="*/ 4102768 h 5906460"/>
              <a:gd name="connsiteX6" fmla="*/ 5678905 w 5709920"/>
              <a:gd name="connsiteY6" fmla="*/ 5906460 h 5906460"/>
              <a:gd name="connsiteX7" fmla="*/ 0 w 5709920"/>
              <a:gd name="connsiteY7" fmla="*/ 5906460 h 5906460"/>
              <a:gd name="connsiteX8" fmla="*/ 0 w 5709920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4427620 w 5721238"/>
              <a:gd name="connsiteY3" fmla="*/ 2088681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4475746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31310 w 5721238"/>
              <a:gd name="connsiteY4" fmla="*/ 4071486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1204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64711 w 5721238"/>
              <a:gd name="connsiteY3" fmla="*/ 2024026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222073 w 5721238"/>
              <a:gd name="connsiteY4" fmla="*/ 4089959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92420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  <a:gd name="connsiteX0" fmla="*/ 0 w 5721238"/>
              <a:gd name="connsiteY0" fmla="*/ 27514 h 5906460"/>
              <a:gd name="connsiteX1" fmla="*/ 3272589 w 5721238"/>
              <a:gd name="connsiteY1" fmla="*/ 0 h 5906460"/>
              <a:gd name="connsiteX2" fmla="*/ 3339967 w 5721238"/>
              <a:gd name="connsiteY2" fmla="*/ 2077694 h 5906460"/>
              <a:gd name="connsiteX3" fmla="*/ 2155475 w 5721238"/>
              <a:gd name="connsiteY3" fmla="*/ 2079444 h 5906460"/>
              <a:gd name="connsiteX4" fmla="*/ 2185128 w 5721238"/>
              <a:gd name="connsiteY4" fmla="*/ 4062250 h 5906460"/>
              <a:gd name="connsiteX5" fmla="*/ 5709920 w 5721238"/>
              <a:gd name="connsiteY5" fmla="*/ 4102768 h 5906460"/>
              <a:gd name="connsiteX6" fmla="*/ 5721238 w 5721238"/>
              <a:gd name="connsiteY6" fmla="*/ 5897993 h 5906460"/>
              <a:gd name="connsiteX7" fmla="*/ 0 w 5721238"/>
              <a:gd name="connsiteY7" fmla="*/ 5906460 h 5906460"/>
              <a:gd name="connsiteX8" fmla="*/ 0 w 5721238"/>
              <a:gd name="connsiteY8" fmla="*/ 27514 h 59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38" h="5906460">
                <a:moveTo>
                  <a:pt x="0" y="27514"/>
                </a:moveTo>
                <a:lnTo>
                  <a:pt x="3272589" y="0"/>
                </a:lnTo>
                <a:lnTo>
                  <a:pt x="3339967" y="2077694"/>
                </a:lnTo>
                <a:cubicBezTo>
                  <a:pt x="4061861" y="2094190"/>
                  <a:pt x="1250700" y="2082199"/>
                  <a:pt x="2155475" y="2079444"/>
                </a:cubicBezTo>
                <a:cubicBezTo>
                  <a:pt x="2181920" y="2930292"/>
                  <a:pt x="2168308" y="3405926"/>
                  <a:pt x="2185128" y="4062250"/>
                </a:cubicBezTo>
                <a:lnTo>
                  <a:pt x="5709920" y="4102768"/>
                </a:lnTo>
                <a:cubicBezTo>
                  <a:pt x="5708461" y="4767600"/>
                  <a:pt x="5716158" y="5363815"/>
                  <a:pt x="5721238" y="5897993"/>
                </a:cubicBezTo>
                <a:lnTo>
                  <a:pt x="0" y="5906460"/>
                </a:lnTo>
                <a:lnTo>
                  <a:pt x="0" y="27514"/>
                </a:lnTo>
                <a:close/>
              </a:path>
            </a:pathLst>
          </a:cu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8955216" y="1221568"/>
            <a:ext cx="289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6" name="Rectangle 5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8" y="489527"/>
            <a:ext cx="7904464" cy="58789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55216" y="1221568"/>
            <a:ext cx="28950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Inverse</a:t>
            </a:r>
          </a:p>
          <a:p>
            <a:r>
              <a:rPr lang="fr-FR" altLang="fr-FR" sz="3000" b="1" dirty="0" err="1" smtClean="0">
                <a:solidFill>
                  <a:srgbClr val="000000"/>
                </a:solidFill>
                <a:latin typeface="TeX Gyre Pagella"/>
              </a:rPr>
              <a:t>Procedural</a:t>
            </a:r>
            <a:r>
              <a:rPr lang="fr-FR" altLang="fr-FR" sz="3000" b="1" dirty="0" smtClean="0">
                <a:solidFill>
                  <a:srgbClr val="000000"/>
                </a:solidFill>
                <a:latin typeface="TeX Gyre Pagella"/>
              </a:rPr>
              <a:t> </a:t>
            </a:r>
            <a:r>
              <a:rPr lang="fr-FR" altLang="fr-FR" sz="3000" b="1" dirty="0">
                <a:solidFill>
                  <a:srgbClr val="000000"/>
                </a:solidFill>
                <a:latin typeface="TeX Gyre Pagella"/>
              </a:rPr>
              <a:t>Street </a:t>
            </a:r>
            <a:r>
              <a:rPr lang="fr-FR" altLang="fr-FR" sz="3000" b="1" dirty="0" err="1">
                <a:solidFill>
                  <a:srgbClr val="000000"/>
                </a:solidFill>
                <a:latin typeface="TeX Gyre Pagella"/>
              </a:rPr>
              <a:t>Modelling</a:t>
            </a:r>
            <a:endParaRPr lang="en-GB" sz="3000" dirty="0"/>
          </a:p>
        </p:txBody>
      </p:sp>
      <p:sp>
        <p:nvSpPr>
          <p:cNvPr id="5" name="Rectangle 4"/>
          <p:cNvSpPr/>
          <p:nvPr/>
        </p:nvSpPr>
        <p:spPr>
          <a:xfrm>
            <a:off x="0" y="1948874"/>
            <a:ext cx="1403927" cy="3814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32484" b="-1"/>
          <a:stretch/>
        </p:blipFill>
        <p:spPr>
          <a:xfrm>
            <a:off x="3971456" y="2772076"/>
            <a:ext cx="8189458" cy="4097956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2397635" cy="5325035"/>
          </a:xfrm>
        </p:spPr>
        <p:txBody>
          <a:bodyPr>
            <a:normAutofit/>
          </a:bodyPr>
          <a:lstStyle/>
          <a:p>
            <a:r>
              <a:rPr lang="en-GB" dirty="0" smtClean="0"/>
              <a:t>What type of data for streets?</a:t>
            </a:r>
          </a:p>
          <a:p>
            <a:pPr lvl="1"/>
            <a:r>
              <a:rPr lang="en-GB" dirty="0" smtClean="0"/>
              <a:t>Precise</a:t>
            </a:r>
          </a:p>
          <a:p>
            <a:pPr lvl="1"/>
            <a:r>
              <a:rPr lang="en-GB" dirty="0" smtClean="0"/>
              <a:t>Good coverage</a:t>
            </a:r>
          </a:p>
          <a:p>
            <a:pPr lvl="1"/>
            <a:r>
              <a:rPr lang="en-GB" dirty="0" smtClean="0"/>
              <a:t>Frequent</a:t>
            </a:r>
          </a:p>
          <a:p>
            <a:pPr lvl="1"/>
            <a:endParaRPr lang="en-GB" dirty="0"/>
          </a:p>
          <a:p>
            <a:r>
              <a:rPr lang="en-GB" dirty="0" smtClean="0"/>
              <a:t>Aerial image?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Too far!</a:t>
            </a: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21078656">
            <a:off x="4397822" y="3434896"/>
            <a:ext cx="3166521" cy="16560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e 15"/>
          <p:cNvGrpSpPr/>
          <p:nvPr/>
        </p:nvGrpSpPr>
        <p:grpSpPr>
          <a:xfrm>
            <a:off x="3393725" y="4802179"/>
            <a:ext cx="577730" cy="558265"/>
            <a:chOff x="7488455" y="1809549"/>
            <a:chExt cx="577730" cy="558265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7488455" y="1809549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7517545" y="1819174"/>
              <a:ext cx="558265" cy="53901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110255"/>
            <a:ext cx="9381565" cy="4643998"/>
          </a:xfrm>
        </p:spPr>
        <p:txBody>
          <a:bodyPr/>
          <a:lstStyle/>
          <a:p>
            <a:r>
              <a:rPr lang="en-GB" dirty="0" smtClean="0"/>
              <a:t>IGN dedicated mobile mapping: </a:t>
            </a:r>
            <a:r>
              <a:rPr lang="en-GB" dirty="0" err="1" smtClean="0">
                <a:hlinkClick r:id="rId3"/>
              </a:rPr>
              <a:t>Stereopolis</a:t>
            </a:r>
            <a:endParaRPr lang="en-GB" dirty="0" smtClean="0"/>
          </a:p>
          <a:p>
            <a:pPr lvl="1"/>
            <a:r>
              <a:rPr lang="en-GB" dirty="0" smtClean="0"/>
              <a:t>Cameras</a:t>
            </a:r>
          </a:p>
          <a:p>
            <a:pPr lvl="1"/>
            <a:r>
              <a:rPr lang="en-GB" dirty="0" smtClean="0"/>
              <a:t>Lidar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 b="4839"/>
          <a:stretch/>
        </p:blipFill>
        <p:spPr>
          <a:xfrm>
            <a:off x="3325762" y="2358056"/>
            <a:ext cx="7281884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Street view:</a:t>
            </a:r>
          </a:p>
          <a:p>
            <a:pPr lvl="1"/>
            <a:r>
              <a:rPr lang="en-GB" dirty="0" smtClean="0"/>
              <a:t>Good coverage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67" y="3262964"/>
            <a:ext cx="10420534" cy="3595035"/>
          </a:xfrm>
          <a:prstGeom prst="rect">
            <a:avLst/>
          </a:prstGeom>
        </p:spPr>
      </p:pic>
      <p:sp>
        <p:nvSpPr>
          <p:cNvPr id="16" name="Forme libre 15"/>
          <p:cNvSpPr/>
          <p:nvPr/>
        </p:nvSpPr>
        <p:spPr>
          <a:xfrm>
            <a:off x="5198150" y="1828954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4"/>
            <a:ext cx="8365299" cy="5325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Lidar: 3D point clouds</a:t>
            </a:r>
          </a:p>
          <a:p>
            <a:pPr lvl="1"/>
            <a:r>
              <a:rPr lang="en-GB" dirty="0" smtClean="0"/>
              <a:t>precise 3D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StreetGen : Inverse procedural modelling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408371"/>
            <a:ext cx="1403927" cy="134588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orme libre 15"/>
          <p:cNvSpPr/>
          <p:nvPr/>
        </p:nvSpPr>
        <p:spPr>
          <a:xfrm>
            <a:off x="5046721" y="1951181"/>
            <a:ext cx="956733" cy="474134"/>
          </a:xfrm>
          <a:custGeom>
            <a:avLst/>
            <a:gdLst>
              <a:gd name="connsiteX0" fmla="*/ 0 w 956733"/>
              <a:gd name="connsiteY0" fmla="*/ 101600 h 474134"/>
              <a:gd name="connsiteX1" fmla="*/ 237067 w 956733"/>
              <a:gd name="connsiteY1" fmla="*/ 474134 h 474134"/>
              <a:gd name="connsiteX2" fmla="*/ 956733 w 956733"/>
              <a:gd name="connsiteY2" fmla="*/ 0 h 47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6733" h="474134">
                <a:moveTo>
                  <a:pt x="0" y="101600"/>
                </a:moveTo>
                <a:lnTo>
                  <a:pt x="237067" y="474134"/>
                </a:lnTo>
                <a:lnTo>
                  <a:pt x="956733" y="0"/>
                </a:lnTo>
              </a:path>
            </a:pathLst>
          </a:cu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3"/>
          <a:stretch/>
        </p:blipFill>
        <p:spPr>
          <a:xfrm>
            <a:off x="2743499" y="2586276"/>
            <a:ext cx="8511013" cy="40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dirty="0" smtClean="0"/>
              <a:t>Automating street modelling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procedural modelling</a:t>
            </a:r>
          </a:p>
          <a:p>
            <a:r>
              <a:rPr lang="en-GB" b="1" dirty="0">
                <a:solidFill>
                  <a:schemeClr val="tx1"/>
                </a:solidFill>
              </a:rPr>
              <a:t>Data: Point Cloud Server</a:t>
            </a:r>
          </a:p>
          <a:p>
            <a:r>
              <a:rPr lang="en-GB" dirty="0" smtClean="0"/>
              <a:t>Fitting model to real streets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936067"/>
            <a:ext cx="1403927" cy="818186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508" y="1951181"/>
            <a:ext cx="1403927" cy="212975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" y="0"/>
            <a:ext cx="1215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Point Cloud Server : manage massiv</a:t>
            </a:r>
            <a:r>
              <a:rPr lang="en-GB" dirty="0" smtClean="0"/>
              <a:t>e amounts of geospatial point clouds in a database.</a:t>
            </a:r>
            <a:endParaRPr lang="en-GB" dirty="0"/>
          </a:p>
          <a:p>
            <a:r>
              <a:rPr lang="en-GB" dirty="0" smtClean="0"/>
              <a:t>Many type of geospatial point clouds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2" y="3787472"/>
            <a:ext cx="10314048" cy="2274031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78570" y="3991228"/>
            <a:ext cx="135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Aerial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898460" y="3746371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Terrestrial LIDAR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487019" y="376839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</a:t>
            </a:r>
          </a:p>
          <a:p>
            <a:r>
              <a:rPr lang="en-US" dirty="0">
                <a:solidFill>
                  <a:schemeClr val="bg1"/>
                </a:solidFill>
              </a:rPr>
              <a:t>imaging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50016" y="5692171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Stereovision</a:t>
            </a:r>
          </a:p>
        </p:txBody>
      </p:sp>
    </p:spTree>
    <p:extLst>
      <p:ext uri="{BB962C8B-B14F-4D97-AF65-F5344CB8AC3E}">
        <p14:creationId xmlns:p14="http://schemas.microsoft.com/office/powerpoint/2010/main" val="311151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Problem: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Massive </a:t>
            </a:r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 need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Sharing</a:t>
            </a:r>
          </a:p>
          <a:p>
            <a:pPr lvl="2"/>
            <a:r>
              <a:rPr lang="en-US" dirty="0"/>
              <a:t>Filtering</a:t>
            </a:r>
          </a:p>
          <a:p>
            <a:pPr lvl="2">
              <a:spcBef>
                <a:spcPts val="0"/>
              </a:spcBef>
            </a:pPr>
            <a:r>
              <a:rPr lang="en-US" dirty="0"/>
              <a:t>Efficient 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Very specific for various purposes </a:t>
            </a:r>
          </a:p>
          <a:p>
            <a:pPr lvl="2">
              <a:buNone/>
            </a:pPr>
            <a:r>
              <a:rPr lang="en-US" dirty="0"/>
              <a:t>(many tools/formats/usage) </a:t>
            </a: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1"/>
            <a:r>
              <a:rPr lang="en-US" dirty="0"/>
              <a:t>Point cloud != only processing</a:t>
            </a:r>
          </a:p>
          <a:p>
            <a:pPr lvl="2"/>
            <a:r>
              <a:rPr lang="en-US" dirty="0">
                <a:sym typeface="Wingdings" pitchFamily="2" charset="2"/>
              </a:rPr>
              <a:t>need to manage the entire pipeline</a:t>
            </a:r>
          </a:p>
          <a:p>
            <a:pPr lvl="2"/>
            <a:r>
              <a:rPr lang="en-US" dirty="0"/>
              <a:t>need meta data / contextual information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cross use with other data</a:t>
            </a:r>
          </a:p>
          <a:p>
            <a:endParaRPr lang="en-GB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Problems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File-based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Simple, no concurrency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do much with points</a:t>
            </a:r>
          </a:p>
          <a:p>
            <a:pPr lvl="1"/>
            <a:endParaRPr lang="en-US" dirty="0"/>
          </a:p>
          <a:p>
            <a:r>
              <a:rPr lang="en-US" dirty="0"/>
              <a:t>DBMS (point storing)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Powerfull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scale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NoSQL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Scale well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 and tailored </a:t>
            </a:r>
          </a:p>
          <a:p>
            <a:pPr lvl="1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Cloud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Ultimate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Theoretical problem with indexing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DBMS (group of points storing)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All inclusive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Points need to be group-able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</a:t>
            </a:r>
            <a:r>
              <a:rPr lang="en-GB" dirty="0" smtClean="0"/>
              <a:t>Server: State of the art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sp>
        <p:nvSpPr>
          <p:cNvPr id="17" name="Accolade fermante 16"/>
          <p:cNvSpPr/>
          <p:nvPr/>
        </p:nvSpPr>
        <p:spPr>
          <a:xfrm>
            <a:off x="5572132" y="1178547"/>
            <a:ext cx="500066" cy="392909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5813842" y="419963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billions</a:t>
            </a:r>
            <a:r>
              <a:rPr lang="en-US" dirty="0" smtClean="0"/>
              <a:t> of </a:t>
            </a:r>
            <a:r>
              <a:rPr lang="en-US" dirty="0" err="1" smtClean="0"/>
              <a:t>nD</a:t>
            </a:r>
            <a:r>
              <a:rPr lang="en-US" dirty="0" smtClean="0"/>
              <a:t>-points : difficult !</a:t>
            </a:r>
            <a:endParaRPr lang="en-US" dirty="0"/>
          </a:p>
        </p:txBody>
      </p:sp>
      <p:sp>
        <p:nvSpPr>
          <p:cNvPr id="21" name="Accolade fermante 20"/>
          <p:cNvSpPr/>
          <p:nvPr/>
        </p:nvSpPr>
        <p:spPr>
          <a:xfrm>
            <a:off x="5551581" y="5442164"/>
            <a:ext cx="500066" cy="734799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6340103" y="550688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</a:t>
            </a:r>
            <a:r>
              <a:rPr lang="en-US" b="1" dirty="0" smtClean="0"/>
              <a:t>millions</a:t>
            </a:r>
            <a:r>
              <a:rPr lang="en-US" dirty="0" smtClean="0"/>
              <a:t> of groups of points: easy!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6554417" y="4935384"/>
            <a:ext cx="7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≠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7695" y="1357298"/>
            <a:ext cx="19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Otepka et al., 2013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0141" y="2357430"/>
            <a:ext cx="168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Rieg et al., 2014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00794" y="3500438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van Oosterom et al., 2015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00794" y="4429132"/>
            <a:ext cx="2643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mtClean="0">
                <a:solidFill>
                  <a:srgbClr val="92D050"/>
                </a:solidFill>
              </a:rPr>
              <a:t>Greyhound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Modelling the streets</a:t>
            </a:r>
          </a:p>
          <a:p>
            <a:pPr lvl="1"/>
            <a:r>
              <a:rPr lang="en-GB" dirty="0" smtClean="0"/>
              <a:t>Visualisation (map / 3D model)</a:t>
            </a:r>
          </a:p>
          <a:p>
            <a:pPr lvl="1"/>
            <a:r>
              <a:rPr lang="en-GB" dirty="0" smtClean="0"/>
              <a:t>Simulation</a:t>
            </a:r>
          </a:p>
          <a:p>
            <a:pPr lvl="1"/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Why would we want an accurate, structured, up to date map of streets?</a:t>
            </a:r>
          </a:p>
          <a:p>
            <a:pPr lvl="1"/>
            <a:r>
              <a:rPr lang="en-GB" dirty="0" smtClean="0"/>
              <a:t>Mapping = maps are classical control/management tools </a:t>
            </a:r>
          </a:p>
          <a:p>
            <a:pPr lvl="2"/>
            <a:r>
              <a:rPr lang="en-GB" dirty="0" smtClean="0"/>
              <a:t>Map war for South America (Madrid, 1750)</a:t>
            </a:r>
          </a:p>
          <a:p>
            <a:pPr lvl="1"/>
            <a:r>
              <a:rPr lang="en-GB" dirty="0" smtClean="0"/>
              <a:t>Mapping = visualising: very helpful for human</a:t>
            </a:r>
          </a:p>
          <a:p>
            <a:pPr lvl="2"/>
            <a:r>
              <a:rPr lang="en-GB" dirty="0" smtClean="0"/>
              <a:t>(demo </a:t>
            </a:r>
            <a:r>
              <a:rPr lang="en-GB" dirty="0" err="1" smtClean="0"/>
              <a:t>th.</a:t>
            </a:r>
            <a:r>
              <a:rPr lang="en-GB" dirty="0" smtClean="0"/>
              <a:t> </a:t>
            </a:r>
            <a:r>
              <a:rPr lang="en-GB" dirty="0" err="1" smtClean="0"/>
              <a:t>Pythagore</a:t>
            </a:r>
            <a:r>
              <a:rPr lang="en-GB" dirty="0" smtClean="0"/>
              <a:t> visual vs math)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having a model is important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438399"/>
            <a:ext cx="1403927" cy="3315855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41101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marL="0" lvl="0" indent="0">
              <a:buNone/>
            </a:pPr>
            <a:r>
              <a:rPr lang="en-US" dirty="0" smtClean="0"/>
              <a:t>PCS = a … server 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31" name="Picture 20" descr="D:\RemiCura\documents\explication_sujet_these\presentation_travail_these_DT_Thales_11_2014\src\Database_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6929" y="3741669"/>
            <a:ext cx="1138219" cy="1138219"/>
          </a:xfrm>
          <a:prstGeom prst="rect">
            <a:avLst/>
          </a:prstGeom>
          <a:noFill/>
        </p:spPr>
      </p:pic>
      <p:pic>
        <p:nvPicPr>
          <p:cNvPr id="32" name="Picture 13" descr="D:\RemiCura\documents\explication_sujet_these\presentation_travail_these_DT_Thales_11_2014\src\logo_fold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1573" y="4241735"/>
            <a:ext cx="1071570" cy="835825"/>
          </a:xfrm>
          <a:prstGeom prst="rect">
            <a:avLst/>
          </a:prstGeom>
          <a:noFill/>
        </p:spPr>
      </p:pic>
      <p:cxnSp>
        <p:nvCxnSpPr>
          <p:cNvPr id="33" name="Connecteur droit avec flèche 32"/>
          <p:cNvCxnSpPr/>
          <p:nvPr/>
        </p:nvCxnSpPr>
        <p:spPr>
          <a:xfrm>
            <a:off x="8109937" y="4456049"/>
            <a:ext cx="1571636" cy="15359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5227" y="3955983"/>
            <a:ext cx="121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Many interfaces</a:t>
            </a:r>
          </a:p>
          <a:p>
            <a:r>
              <a:rPr lang="en-US" smtClean="0"/>
              <a:t>possible</a:t>
            </a:r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394897" y="3170165"/>
            <a:ext cx="1422783" cy="2237054"/>
            <a:chOff x="2143108" y="1071546"/>
            <a:chExt cx="1422783" cy="2237054"/>
          </a:xfrm>
        </p:grpSpPr>
        <p:grpSp>
          <p:nvGrpSpPr>
            <p:cNvPr id="36" name="Groupe 35"/>
            <p:cNvGrpSpPr/>
            <p:nvPr/>
          </p:nvGrpSpPr>
          <p:grpSpPr>
            <a:xfrm>
              <a:off x="2214546" y="1071546"/>
              <a:ext cx="1167114" cy="1124128"/>
              <a:chOff x="3143240" y="857232"/>
              <a:chExt cx="1167114" cy="1124128"/>
            </a:xfrm>
          </p:grpSpPr>
          <p:pic>
            <p:nvPicPr>
              <p:cNvPr id="42" name="Picture 15" descr="D:\RemiCura\documents\explication_sujet_these\presentation_travail_these_DT_Thales_11_2014\src\women_logo_2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143240" y="1071546"/>
                <a:ext cx="673499" cy="909814"/>
              </a:xfrm>
              <a:prstGeom prst="rect">
                <a:avLst/>
              </a:prstGeom>
              <a:noFill/>
            </p:spPr>
          </p:pic>
          <p:pic>
            <p:nvPicPr>
              <p:cNvPr id="43" name="Picture 16" descr="D:\RemiCura\documents\explication_sujet_these\presentation_travail_these_DT_Thales_11_2014\src\women_logo_1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752"/>
              <a:stretch>
                <a:fillRect/>
              </a:stretch>
            </p:blipFill>
            <p:spPr bwMode="auto">
              <a:xfrm>
                <a:off x="3357554" y="928670"/>
                <a:ext cx="661140" cy="933446"/>
              </a:xfrm>
              <a:prstGeom prst="rect">
                <a:avLst/>
              </a:prstGeom>
              <a:noFill/>
            </p:spPr>
          </p:pic>
          <p:pic>
            <p:nvPicPr>
              <p:cNvPr id="44" name="Picture 17" descr="D:\RemiCura\documents\explication_sujet_these\presentation_travail_these_DT_Thales_11_2014\src\men_logo_1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674"/>
              <a:stretch>
                <a:fillRect/>
              </a:stretch>
            </p:blipFill>
            <p:spPr bwMode="auto">
              <a:xfrm>
                <a:off x="3643306" y="857232"/>
                <a:ext cx="667048" cy="95117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e 36"/>
            <p:cNvGrpSpPr/>
            <p:nvPr/>
          </p:nvGrpSpPr>
          <p:grpSpPr>
            <a:xfrm>
              <a:off x="2143108" y="2143116"/>
              <a:ext cx="1422783" cy="1165484"/>
              <a:chOff x="3000364" y="2857496"/>
              <a:chExt cx="1422783" cy="1165484"/>
            </a:xfrm>
          </p:grpSpPr>
          <p:pic>
            <p:nvPicPr>
              <p:cNvPr id="38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00364" y="2857496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39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214678" y="2928934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0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28992" y="3000372"/>
                <a:ext cx="779841" cy="951170"/>
              </a:xfrm>
              <a:prstGeom prst="rect">
                <a:avLst/>
              </a:prstGeom>
              <a:noFill/>
            </p:spPr>
          </p:pic>
          <p:pic>
            <p:nvPicPr>
              <p:cNvPr id="41" name="Picture 21" descr="D:\RemiCura\documents\explication_sujet_these\presentation_travail_these_DT_Thales_11_2014\src\men_logo_2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43306" y="3071810"/>
                <a:ext cx="779841" cy="951170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5" name="Connecteur droit avec flèche 44"/>
          <p:cNvCxnSpPr/>
          <p:nvPr/>
        </p:nvCxnSpPr>
        <p:spPr>
          <a:xfrm>
            <a:off x="3466467" y="3598793"/>
            <a:ext cx="1285884" cy="28914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V="1">
            <a:off x="3609343" y="4816628"/>
            <a:ext cx="1214446" cy="282364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252813" y="474519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Abstraction</a:t>
            </a:r>
          </a:p>
          <a:p>
            <a:r>
              <a:rPr lang="en-US" b="1" smtClean="0"/>
              <a:t>safe</a:t>
            </a:r>
            <a:endParaRPr lang="en-US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895359" y="4098859"/>
            <a:ext cx="1000132" cy="14287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966797" y="4527487"/>
            <a:ext cx="847732" cy="1524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109805" y="48880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RDBMS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9681573" y="338786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609739" y="3316430"/>
            <a:ext cx="185738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mtClean="0">
                <a:solidFill>
                  <a:srgbClr val="FF0000"/>
                </a:solidFill>
              </a:rPr>
              <a:t>Point Cloud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12644" y="502891"/>
            <a:ext cx="11407859" cy="5974912"/>
            <a:chOff x="212644" y="502891"/>
            <a:chExt cx="11407859" cy="597491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301985" y="-3681451"/>
              <a:ext cx="981777" cy="965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0390" y="8066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39851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7192" y="806623"/>
            <a:ext cx="420290" cy="368454"/>
          </a:xfrm>
          <a:prstGeom prst="rect">
            <a:avLst/>
          </a:prstGeom>
        </p:spPr>
      </p:pic>
      <p:pic>
        <p:nvPicPr>
          <p:cNvPr id="53" name="Picture 3" descr="D:\RemiCura\documents\Thèse\explication_sujet_these\presentation_geospatialweek2015\pointcloud\src\overal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822" y="2238490"/>
            <a:ext cx="8879740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0867" y="502892"/>
            <a:ext cx="11486187" cy="5974911"/>
            <a:chOff x="160867" y="502892"/>
            <a:chExt cx="11486187" cy="597491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904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455052" y="-3834520"/>
              <a:ext cx="702191" cy="968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0445" y="223314"/>
              <a:ext cx="981777" cy="154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Main idea about storing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Method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21372" y="1802425"/>
            <a:ext cx="4000528" cy="600164"/>
            <a:chOff x="0" y="1785926"/>
            <a:chExt cx="4000528" cy="600164"/>
          </a:xfrm>
        </p:grpSpPr>
        <p:sp>
          <p:nvSpPr>
            <p:cNvPr id="21" name="ZoneTexte 20"/>
            <p:cNvSpPr txBox="1"/>
            <p:nvPr/>
          </p:nvSpPr>
          <p:spPr>
            <a:xfrm>
              <a:off x="0" y="1785926"/>
              <a:ext cx="4000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GPS_time (s)    X (m)           Y(m)	             Z(m)	 reflectance  (….  )</a:t>
              </a:r>
            </a:p>
            <a:p>
              <a:r>
                <a:rPr lang="en-US" sz="1100" dirty="0" smtClean="0"/>
                <a:t>54160.295        2068.230    20690.025    45.934 	 -9.4497         (….  ) 	</a:t>
              </a:r>
              <a:endParaRPr lang="en-US" sz="11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18" y="1808786"/>
              <a:ext cx="3865272" cy="3571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3378364" y="180242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point   =  </a:t>
            </a:r>
            <a:endParaRPr lang="en-US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378364" y="2373928"/>
            <a:ext cx="6000792" cy="4432545"/>
            <a:chOff x="815736" y="2071678"/>
            <a:chExt cx="7613916" cy="5301672"/>
          </a:xfrm>
        </p:grpSpPr>
        <p:cxnSp>
          <p:nvCxnSpPr>
            <p:cNvPr id="28" name="Connecteur droit avec flèche 27"/>
            <p:cNvCxnSpPr/>
            <p:nvPr/>
          </p:nvCxnSpPr>
          <p:spPr>
            <a:xfrm rot="5400000">
              <a:off x="1252430" y="2178835"/>
              <a:ext cx="1000132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16200000" flipH="1">
              <a:off x="6817303" y="2228561"/>
              <a:ext cx="928694" cy="78581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084722" y="2328014"/>
              <a:ext cx="20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1</a:t>
              </a:r>
              <a:r>
                <a:rPr lang="en-US" dirty="0" smtClean="0"/>
                <a:t> point </a:t>
              </a:r>
            </a:p>
            <a:p>
              <a:r>
                <a:rPr lang="en-US" dirty="0" smtClean="0"/>
                <a:t>Analogy : Pixels</a:t>
              </a:r>
              <a:endParaRPr lang="en-US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22694" y="2328014"/>
              <a:ext cx="307180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r>
                <a:rPr lang="en-US" dirty="0" smtClean="0"/>
                <a:t> row = </a:t>
              </a:r>
              <a:r>
                <a:rPr lang="en-US" b="1" dirty="0" smtClean="0"/>
                <a:t>N</a:t>
              </a:r>
              <a:r>
                <a:rPr lang="en-US" dirty="0" smtClean="0"/>
                <a:t> points </a:t>
              </a:r>
            </a:p>
            <a:p>
              <a:r>
                <a:rPr lang="en-US" dirty="0" smtClean="0"/>
                <a:t>Analogy </a:t>
              </a:r>
              <a:r>
                <a:rPr lang="en-US" smtClean="0"/>
                <a:t>: Image</a:t>
              </a:r>
              <a:endParaRPr lang="en-US" dirty="0"/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857488" y="5286388"/>
              <a:ext cx="1143008" cy="1143008"/>
              <a:chOff x="857224" y="3929066"/>
              <a:chExt cx="1285884" cy="1285884"/>
            </a:xfrm>
          </p:grpSpPr>
          <p:cxnSp>
            <p:nvCxnSpPr>
              <p:cNvPr id="42" name="Connecteur droit 41"/>
              <p:cNvCxnSpPr/>
              <p:nvPr/>
            </p:nvCxnSpPr>
            <p:spPr>
              <a:xfrm rot="5400000" flipH="1" flipV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rot="16200000" flipH="1">
                <a:off x="857224" y="3929066"/>
                <a:ext cx="1285884" cy="1285884"/>
              </a:xfrm>
              <a:prstGeom prst="line">
                <a:avLst/>
              </a:prstGeom>
              <a:ln w="127000">
                <a:solidFill>
                  <a:srgbClr val="E44A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4857751" y="5357826"/>
              <a:ext cx="1800235" cy="1000132"/>
              <a:chOff x="5111755" y="4000504"/>
              <a:chExt cx="674691" cy="374829"/>
            </a:xfrm>
          </p:grpSpPr>
          <p:cxnSp>
            <p:nvCxnSpPr>
              <p:cNvPr id="40" name="Connecteur droit 39"/>
              <p:cNvCxnSpPr/>
              <p:nvPr/>
            </p:nvCxnSpPr>
            <p:spPr>
              <a:xfrm rot="16200000" flipH="1">
                <a:off x="5086310" y="4162473"/>
                <a:ext cx="238303" cy="187414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 flipV="1">
                <a:off x="5299168" y="4000504"/>
                <a:ext cx="487278" cy="374829"/>
              </a:xfrm>
              <a:prstGeom prst="line">
                <a:avLst/>
              </a:prstGeom>
              <a:ln w="127000">
                <a:solidFill>
                  <a:srgbClr val="9BBB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33"/>
            <p:cNvCxnSpPr/>
            <p:nvPr/>
          </p:nvCxnSpPr>
          <p:spPr>
            <a:xfrm rot="5400000">
              <a:off x="2250265" y="4250537"/>
              <a:ext cx="4357718" cy="0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15736" y="6600287"/>
              <a:ext cx="3535032" cy="77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Usage : do we really need to get points 1 by 1?</a:t>
              </a:r>
              <a:endParaRPr lang="en-US" b="1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3286124"/>
              <a:ext cx="1058964" cy="171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8082" y="3500438"/>
              <a:ext cx="1071570" cy="1715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2628573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Billions points</a:t>
              </a:r>
              <a:endParaRPr lang="en-US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713336" y="4549596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Million groups</a:t>
              </a:r>
              <a:endParaRPr lang="en-US"/>
            </a:p>
          </p:txBody>
        </p:sp>
      </p:grpSp>
      <p:pic>
        <p:nvPicPr>
          <p:cNvPr id="44" name="Picture 3" descr="E:\RemiCura\PROJETS\Postgres_Day_2014_10_RemiC\presentation\src\facade_street_patch_id.jpg"/>
          <p:cNvPicPr>
            <a:picLocks noChangeAspect="1" noChangeArrowheads="1"/>
          </p:cNvPicPr>
          <p:nvPr/>
        </p:nvPicPr>
        <p:blipFill>
          <a:blip r:embed="rId5" cstate="print"/>
          <a:srcRect l="27383" t="2721" r="22630" b="2030"/>
          <a:stretch>
            <a:fillRect/>
          </a:stretch>
        </p:blipFill>
        <p:spPr bwMode="auto">
          <a:xfrm>
            <a:off x="10215568" y="1824752"/>
            <a:ext cx="1877219" cy="4964177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5" name="ZoneTexte 44"/>
          <p:cNvSpPr txBox="1"/>
          <p:nvPr/>
        </p:nvSpPr>
        <p:spPr>
          <a:xfrm>
            <a:off x="10593602" y="2802556"/>
            <a:ext cx="171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Color = group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10358" y="72099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4697" y="627327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5143" y="778915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502892"/>
            <a:ext cx="10922050" cy="5722417"/>
            <a:chOff x="166255" y="502892"/>
            <a:chExt cx="10922050" cy="572241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652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175679" y="-3555143"/>
              <a:ext cx="702192" cy="912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138" y="226009"/>
              <a:ext cx="981777" cy="153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357481"/>
            <a:ext cx="9381565" cy="4643998"/>
          </a:xfrm>
        </p:spPr>
        <p:txBody>
          <a:bodyPr/>
          <a:lstStyle/>
          <a:p>
            <a:r>
              <a:rPr lang="en-US" dirty="0" smtClean="0"/>
              <a:t>Loading/exporting points into the PCS:</a:t>
            </a:r>
          </a:p>
          <a:p>
            <a:pPr lvl="1"/>
            <a:r>
              <a:rPr lang="en-US" dirty="0" smtClean="0"/>
              <a:t>2 flavors : how much does the server work?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4" y="2402589"/>
            <a:ext cx="9472470" cy="1508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7" r="9140"/>
          <a:stretch/>
        </p:blipFill>
        <p:spPr>
          <a:xfrm flipH="1">
            <a:off x="3685309" y="4045527"/>
            <a:ext cx="6345382" cy="262211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0034" y="707499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2378" y="6027397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4928" y="77962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66255" y="441546"/>
            <a:ext cx="10882649" cy="5559933"/>
            <a:chOff x="167153" y="502893"/>
            <a:chExt cx="10882649" cy="5559933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48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6016634" y="-3396100"/>
              <a:ext cx="981777" cy="9084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43588" y="226458"/>
              <a:ext cx="981777" cy="1534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357481"/>
            <a:ext cx="2177432" cy="4643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dirty="0" smtClean="0"/>
              <a:t>Paris</a:t>
            </a:r>
          </a:p>
          <a:p>
            <a:pPr marL="203400" indent="-457200"/>
            <a:r>
              <a:rPr lang="es-ES" sz="1700" dirty="0" err="1" smtClean="0"/>
              <a:t>Terrestrial</a:t>
            </a:r>
            <a:r>
              <a:rPr lang="es-ES" sz="1700" dirty="0" smtClean="0"/>
              <a:t> </a:t>
            </a:r>
            <a:r>
              <a:rPr lang="es-ES" sz="1700" dirty="0" err="1" smtClean="0"/>
              <a:t>lidar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2.15 B </a:t>
            </a:r>
            <a:r>
              <a:rPr lang="es-ES" sz="1700" dirty="0" err="1" smtClean="0"/>
              <a:t>points</a:t>
            </a:r>
            <a:endParaRPr lang="es-ES" sz="1700" dirty="0" smtClean="0"/>
          </a:p>
          <a:p>
            <a:pPr marL="203400" indent="-457200"/>
            <a:r>
              <a:rPr lang="es-ES" sz="1700" dirty="0" smtClean="0"/>
              <a:t>750 </a:t>
            </a:r>
            <a:r>
              <a:rPr lang="es-ES" sz="1700" dirty="0" err="1"/>
              <a:t>ply</a:t>
            </a:r>
            <a:r>
              <a:rPr lang="es-ES" sz="1700" dirty="0"/>
              <a:t> files</a:t>
            </a:r>
          </a:p>
          <a:p>
            <a:pPr marL="203400" indent="-457200"/>
            <a:r>
              <a:rPr lang="es-ES" sz="1700" dirty="0"/>
              <a:t>42 linear km</a:t>
            </a:r>
          </a:p>
          <a:p>
            <a:pPr marL="203400" indent="-457200"/>
            <a:r>
              <a:rPr lang="es-ES" sz="1700" dirty="0"/>
              <a:t>21 </a:t>
            </a:r>
            <a:r>
              <a:rPr lang="es-ES" sz="1700" dirty="0" err="1"/>
              <a:t>attributes</a:t>
            </a:r>
            <a:r>
              <a:rPr lang="es-ES" sz="1700" dirty="0"/>
              <a:t> </a:t>
            </a:r>
          </a:p>
          <a:p>
            <a:pPr marL="203400" indent="-457200"/>
            <a:r>
              <a:rPr lang="es-ES" sz="1700" dirty="0" err="1" smtClean="0"/>
              <a:t>Typical</a:t>
            </a:r>
            <a:r>
              <a:rPr lang="es-ES" sz="1700" dirty="0" smtClean="0"/>
              <a:t> </a:t>
            </a:r>
            <a:r>
              <a:rPr lang="es-ES" sz="1700" dirty="0" err="1" smtClean="0"/>
              <a:t>resolution</a:t>
            </a:r>
            <a:r>
              <a:rPr lang="es-ES" sz="1700" dirty="0" smtClean="0"/>
              <a:t>: 1 </a:t>
            </a:r>
            <a:r>
              <a:rPr lang="es-ES" sz="1700" dirty="0"/>
              <a:t>cm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3" descr="D:\RemiCura\documents\Thèse\explication_sujet_these\presentation_geospatialweek2015\pointcloud\src\data_type\paris_closeu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582" y="1519548"/>
            <a:ext cx="7972309" cy="5338452"/>
          </a:xfrm>
          <a:prstGeom prst="rect">
            <a:avLst/>
          </a:prstGeom>
          <a:noFill/>
        </p:spPr>
      </p:pic>
      <p:pic>
        <p:nvPicPr>
          <p:cNvPr id="25" name="Picture 2" descr="D:\RemiCura\documents\Thèse\explication_sujet_these\presentation_geospatialweek2015\pointcloud\src\data_type\paris_data_set_over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5418" y="1558159"/>
            <a:ext cx="1945474" cy="172831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1435" y="712860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7678" y="579287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797" y="772767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298382" y="502893"/>
            <a:ext cx="10116152" cy="5464771"/>
            <a:chOff x="298382" y="502893"/>
            <a:chExt cx="10116152" cy="54647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5394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838660" y="-3218129"/>
              <a:ext cx="702455" cy="8449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09202" y="292073"/>
              <a:ext cx="981777" cy="140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Paris</a:t>
            </a:r>
            <a:r>
              <a:rPr lang="en-US" dirty="0"/>
              <a:t> </a:t>
            </a:r>
            <a:r>
              <a:rPr lang="en-US" dirty="0" smtClean="0"/>
              <a:t>loading speed: 75k pts/s    writing : 200k pts/s</a:t>
            </a:r>
          </a:p>
          <a:p>
            <a:pPr lvl="1"/>
            <a:r>
              <a:rPr lang="en-US" dirty="0" smtClean="0"/>
              <a:t>Not far from actual sensing speed</a:t>
            </a:r>
          </a:p>
          <a:p>
            <a:pPr lvl="1"/>
            <a:r>
              <a:rPr lang="en-US" dirty="0" smtClean="0"/>
              <a:t>Could be faster (</a:t>
            </a:r>
            <a:r>
              <a:rPr lang="en-US" dirty="0" smtClean="0">
                <a:hlinkClick r:id="rId3"/>
              </a:rPr>
              <a:t>Vanoosterom2015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 load point clouds, but how are they stored?</a:t>
            </a:r>
            <a:endParaRPr lang="es-E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</a:t>
            </a:r>
            <a:r>
              <a:rPr lang="en-GB" dirty="0"/>
              <a:t>: Loading/Exporting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0" y="4165600"/>
            <a:ext cx="10127896" cy="269240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479" y="723472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359" y="5778615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173" y="7812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369454" y="502892"/>
            <a:ext cx="9661236" cy="5251360"/>
            <a:chOff x="369454" y="502892"/>
            <a:chExt cx="9661236" cy="525136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518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510573" y="-2921527"/>
              <a:ext cx="981777" cy="805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44738" y="327608"/>
              <a:ext cx="981777" cy="13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of points (aka patch)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err="1" smtClean="0"/>
              <a:t>Generalisation</a:t>
            </a:r>
            <a:r>
              <a:rPr lang="en-US" dirty="0" smtClean="0"/>
              <a:t> = abstraction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l="62698"/>
          <a:stretch>
            <a:fillRect/>
          </a:stretch>
        </p:blipFill>
        <p:spPr bwMode="auto">
          <a:xfrm>
            <a:off x="2597249" y="2697748"/>
            <a:ext cx="7697198" cy="4160252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72" y="71384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5532129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6892" y="77804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424872" y="502892"/>
            <a:ext cx="9088583" cy="4937759"/>
            <a:chOff x="424872" y="502892"/>
            <a:chExt cx="9088583" cy="493775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486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8884" y="-2758349"/>
              <a:ext cx="720929" cy="754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2446" y="355318"/>
              <a:ext cx="981777" cy="1276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pPr lvl="1"/>
            <a:r>
              <a:rPr lang="en-US" dirty="0" smtClean="0"/>
              <a:t>Essential </a:t>
            </a:r>
            <a:r>
              <a:rPr lang="en-US" dirty="0"/>
              <a:t>: abstracting the data = more abstract </a:t>
            </a:r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Ex </a:t>
            </a:r>
            <a:r>
              <a:rPr lang="en-US" dirty="0"/>
              <a:t>: points within flat neighborhood vertical </a:t>
            </a:r>
            <a:r>
              <a:rPr lang="en-US" b="1" dirty="0"/>
              <a:t>VS</a:t>
            </a:r>
            <a:r>
              <a:rPr lang="en-US" dirty="0"/>
              <a:t> points in a wall</a:t>
            </a:r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generalisation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5" descr="E:\RemiCura\PROJETS\articles_ISPRS_Geospatial_Week\pointcloud_server_reduced\illustrations\generalisation\bbox_obbox_closing.png"/>
          <p:cNvPicPr>
            <a:picLocks noChangeAspect="1" noChangeArrowheads="1"/>
          </p:cNvPicPr>
          <p:nvPr/>
        </p:nvPicPr>
        <p:blipFill>
          <a:blip r:embed="rId3" cstate="print"/>
          <a:srcRect r="37302"/>
          <a:stretch>
            <a:fillRect/>
          </a:stretch>
        </p:blipFill>
        <p:spPr bwMode="auto">
          <a:xfrm>
            <a:off x="2374389" y="3525445"/>
            <a:ext cx="9108540" cy="292895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9421112" y="3156113"/>
            <a:ext cx="20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Top view in QGIS</a:t>
            </a:r>
            <a:endParaRPr lang="en-GB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529" y="7150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707" y="5241221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40164" y="768230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0364" y="502893"/>
            <a:ext cx="7823199" cy="4364671"/>
            <a:chOff x="600364" y="502893"/>
            <a:chExt cx="7823199" cy="4364671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90"/>
              <a:ext cx="981777" cy="429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660193" y="443064"/>
              <a:ext cx="981777" cy="1101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generalisation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0" y="4791963"/>
            <a:ext cx="6432988" cy="19990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40" y="2291587"/>
            <a:ext cx="9666198" cy="17658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81" y="729621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659440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09460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4219455" cy="4643998"/>
          </a:xfrm>
        </p:spPr>
        <p:txBody>
          <a:bodyPr/>
          <a:lstStyle/>
          <a:p>
            <a:r>
              <a:rPr lang="en-US" dirty="0" smtClean="0"/>
              <a:t>With so much data:</a:t>
            </a:r>
          </a:p>
          <a:p>
            <a:pPr lvl="1"/>
            <a:r>
              <a:rPr lang="en-US" dirty="0" smtClean="0"/>
              <a:t>Essential to access only a part of it : example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Cloud Server: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976932" y="3127126"/>
            <a:ext cx="3661711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Patches that are</a:t>
            </a:r>
          </a:p>
          <a:p>
            <a:pPr lvl="1"/>
            <a:r>
              <a:rPr lang="en-US" dirty="0" smtClean="0"/>
              <a:t>far from buildings</a:t>
            </a:r>
          </a:p>
          <a:p>
            <a:pPr lvl="1"/>
            <a:r>
              <a:rPr lang="en-US" dirty="0" smtClean="0"/>
              <a:t>close to the intersection these 2 streets</a:t>
            </a:r>
          </a:p>
          <a:p>
            <a:pPr lvl="1"/>
            <a:r>
              <a:rPr lang="en-US" dirty="0" smtClean="0"/>
              <a:t> aerial view color ≈ pedestrian crossing</a:t>
            </a:r>
          </a:p>
          <a:p>
            <a:pPr lvl="1"/>
            <a:r>
              <a:rPr lang="en-US" dirty="0" smtClean="0"/>
              <a:t>close trajectory</a:t>
            </a:r>
          </a:p>
          <a:p>
            <a:pPr lvl="1"/>
            <a:r>
              <a:rPr lang="en-US" dirty="0" smtClean="0"/>
              <a:t> with high point density</a:t>
            </a:r>
            <a:endParaRPr lang="en-US" dirty="0" smtClean="0"/>
          </a:p>
        </p:txBody>
      </p:sp>
      <p:pic>
        <p:nvPicPr>
          <p:cNvPr id="21" name="Picture 2" descr="D:\RemiCura\documents\Thèse\explication_sujet_these\presentation_geospatialweek2015\pointcloud\src\visu_gis_context_2_edited.png"/>
          <p:cNvPicPr>
            <a:picLocks noChangeAspect="1" noChangeArrowheads="1"/>
          </p:cNvPicPr>
          <p:nvPr/>
        </p:nvPicPr>
        <p:blipFill rotWithShape="1">
          <a:blip r:embed="rId2" cstate="print"/>
          <a:srcRect l="9958" r="31754"/>
          <a:stretch/>
        </p:blipFill>
        <p:spPr bwMode="auto">
          <a:xfrm>
            <a:off x="6191689" y="2052753"/>
            <a:ext cx="5986794" cy="4805248"/>
          </a:xfrm>
          <a:prstGeom prst="rect">
            <a:avLst/>
          </a:prstGeom>
          <a:noFill/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609600" y="502893"/>
            <a:ext cx="7813963" cy="4087581"/>
            <a:chOff x="609600" y="502893"/>
            <a:chExt cx="7813963" cy="4087581"/>
          </a:xfrm>
        </p:grpSpPr>
        <p:sp>
          <p:nvSpPr>
            <p:cNvPr id="30" name="Rectangle 29"/>
            <p:cNvSpPr/>
            <p:nvPr/>
          </p:nvSpPr>
          <p:spPr>
            <a:xfrm>
              <a:off x="1183105" y="573090"/>
              <a:ext cx="981777" cy="401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4703514" y="-2082982"/>
              <a:ext cx="981777" cy="6458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664811" y="447682"/>
              <a:ext cx="981777" cy="109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878" y="716921"/>
            <a:ext cx="420290" cy="36845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382355"/>
            <a:ext cx="420290" cy="36845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12228" y="768521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98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model streets?</a:t>
            </a:r>
          </a:p>
          <a:p>
            <a:r>
              <a:rPr lang="en-GB" b="1" dirty="0">
                <a:solidFill>
                  <a:schemeClr val="tx1"/>
                </a:solidFill>
              </a:rPr>
              <a:t>Usages for s</a:t>
            </a:r>
            <a:r>
              <a:rPr lang="en-GB" b="1" dirty="0" smtClean="0">
                <a:solidFill>
                  <a:schemeClr val="tx1"/>
                </a:solidFill>
              </a:rPr>
              <a:t>treet model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2382982"/>
            <a:ext cx="1403927" cy="337127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766618" y="502892"/>
            <a:ext cx="6585526" cy="3817194"/>
            <a:chOff x="766618" y="502892"/>
            <a:chExt cx="6585526" cy="3817194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74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4167805" y="-1547272"/>
              <a:ext cx="981777" cy="5386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43320" y="526190"/>
              <a:ext cx="981777" cy="935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: finding millions of points amongst billions :</a:t>
            </a:r>
          </a:p>
          <a:p>
            <a:pPr marL="457200" lvl="1" indent="0">
              <a:buNone/>
            </a:pPr>
            <a:r>
              <a:rPr lang="en-US" dirty="0" smtClean="0"/>
              <a:t>100 </a:t>
            </a:r>
            <a:r>
              <a:rPr lang="en-US" dirty="0" err="1" smtClean="0"/>
              <a:t>ms</a:t>
            </a:r>
            <a:r>
              <a:rPr lang="en-US" dirty="0" smtClean="0"/>
              <a:t> if indexed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filtering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3321" y="4320086"/>
            <a:ext cx="1750522" cy="162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5353" y="4336941"/>
            <a:ext cx="1783006" cy="166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83815" y="4746708"/>
            <a:ext cx="1214446" cy="114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784" y="5128342"/>
            <a:ext cx="939834" cy="68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6062384" y="3923137"/>
            <a:ext cx="10715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?</a:t>
            </a:r>
            <a:endParaRPr lang="en-US" sz="2400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348136" y="4693718"/>
            <a:ext cx="714380" cy="5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5304" y="4320086"/>
            <a:ext cx="1761114" cy="163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273321" y="3851564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4187492" y="3872115"/>
            <a:ext cx="191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in patch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5920508" y="3399288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495789" y="3528829"/>
            <a:ext cx="15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points in these patches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7571509" y="3318655"/>
            <a:ext cx="1529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b="1" dirty="0" err="1" smtClean="0"/>
              <a:t>patchs</a:t>
            </a:r>
            <a:r>
              <a:rPr lang="en-US" dirty="0" smtClean="0"/>
              <a:t> </a:t>
            </a:r>
            <a:r>
              <a:rPr lang="en-US" dirty="0" smtClean="0"/>
              <a:t>are inside the polygon?</a:t>
            </a:r>
            <a:endParaRPr lang="en-US" dirty="0"/>
          </a:p>
        </p:txBody>
      </p:sp>
      <p:sp>
        <p:nvSpPr>
          <p:cNvPr id="37" name="ZoneTexte 36"/>
          <p:cNvSpPr txBox="1"/>
          <p:nvPr/>
        </p:nvSpPr>
        <p:spPr>
          <a:xfrm>
            <a:off x="10924165" y="3537604"/>
            <a:ext cx="120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points are inside the polygon?</a:t>
            </a:r>
            <a:endParaRPr lang="en-US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1649" y="713488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41027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645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856648" y="502892"/>
            <a:ext cx="5996538" cy="3539719"/>
            <a:chOff x="856648" y="502892"/>
            <a:chExt cx="5996538" cy="3539719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469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918326" y="-1297793"/>
              <a:ext cx="981777" cy="4887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788335" y="571205"/>
              <a:ext cx="981777" cy="84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: easy to add in-base processing</a:t>
            </a:r>
          </a:p>
          <a:p>
            <a:pPr lvl="1"/>
            <a:r>
              <a:rPr lang="en-US" dirty="0"/>
              <a:t>C/</a:t>
            </a:r>
            <a:r>
              <a:rPr lang="en-US" dirty="0" err="1"/>
              <a:t>Cpp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for performance</a:t>
            </a:r>
          </a:p>
          <a:p>
            <a:pPr lvl="1"/>
            <a:r>
              <a:rPr lang="en-US" dirty="0">
                <a:sym typeface="Wingdings" pitchFamily="2" charset="2"/>
              </a:rPr>
              <a:t>R/Python  for fast </a:t>
            </a:r>
            <a:r>
              <a:rPr lang="en-US" dirty="0" smtClean="0">
                <a:sym typeface="Wingdings" pitchFamily="2" charset="2"/>
              </a:rPr>
              <a:t>prototyping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 : </a:t>
            </a:r>
          </a:p>
          <a:p>
            <a:pPr lvl="1"/>
            <a:r>
              <a:rPr lang="en-US" dirty="0"/>
              <a:t>Verticality descriptor</a:t>
            </a:r>
          </a:p>
          <a:p>
            <a:pPr lvl="1"/>
            <a:r>
              <a:rPr lang="en-US" dirty="0"/>
              <a:t>Unsupervised clustering</a:t>
            </a:r>
          </a:p>
          <a:p>
            <a:pPr lvl="1"/>
            <a:r>
              <a:rPr lang="en-US" dirty="0"/>
              <a:t>Plane &amp; cylinder detection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orme libre 35"/>
          <p:cNvSpPr/>
          <p:nvPr/>
        </p:nvSpPr>
        <p:spPr>
          <a:xfrm>
            <a:off x="1941827" y="3926403"/>
            <a:ext cx="499009" cy="86584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009" h="865848">
                <a:moveTo>
                  <a:pt x="499009" y="0"/>
                </a:moveTo>
                <a:cubicBezTo>
                  <a:pt x="319635" y="113963"/>
                  <a:pt x="140262" y="227926"/>
                  <a:pt x="70131" y="372234"/>
                </a:cubicBezTo>
                <a:cubicBezTo>
                  <a:pt x="0" y="516542"/>
                  <a:pt x="78223" y="865848"/>
                  <a:pt x="78223" y="865848"/>
                </a:cubicBezTo>
                <a:lnTo>
                  <a:pt x="78223" y="865848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 37"/>
          <p:cNvSpPr/>
          <p:nvPr/>
        </p:nvSpPr>
        <p:spPr>
          <a:xfrm>
            <a:off x="6145101" y="3577073"/>
            <a:ext cx="2221210" cy="699512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  <a:gd name="connsiteX0" fmla="*/ 0 w 2221210"/>
              <a:gd name="connsiteY0" fmla="*/ 628073 h 699512"/>
              <a:gd name="connsiteX1" fmla="*/ 642942 w 2221210"/>
              <a:gd name="connsiteY1" fmla="*/ 699512 h 699512"/>
              <a:gd name="connsiteX2" fmla="*/ 2221210 w 2221210"/>
              <a:gd name="connsiteY2" fmla="*/ 0 h 6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1210" h="699512">
                <a:moveTo>
                  <a:pt x="0" y="628073"/>
                </a:moveTo>
                <a:cubicBezTo>
                  <a:pt x="306409" y="665838"/>
                  <a:pt x="440534" y="699512"/>
                  <a:pt x="642942" y="699512"/>
                </a:cubicBezTo>
                <a:cubicBezTo>
                  <a:pt x="845350" y="699512"/>
                  <a:pt x="1852402" y="178541"/>
                  <a:pt x="2221210" y="0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 38"/>
          <p:cNvSpPr/>
          <p:nvPr/>
        </p:nvSpPr>
        <p:spPr>
          <a:xfrm rot="20340192">
            <a:off x="6574908" y="4604769"/>
            <a:ext cx="785818" cy="857256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818" h="857256">
                <a:moveTo>
                  <a:pt x="0" y="0"/>
                </a:moveTo>
                <a:cubicBezTo>
                  <a:pt x="306409" y="37765"/>
                  <a:pt x="297658" y="214314"/>
                  <a:pt x="428628" y="357190"/>
                </a:cubicBezTo>
                <a:cubicBezTo>
                  <a:pt x="559598" y="500066"/>
                  <a:pt x="515874" y="448903"/>
                  <a:pt x="785818" y="857256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E:\RemiCura\PROJETS\Postgres_Day_2014_10_RemiC\Point_Cloud\Patch_to_python\PCA_ICA\screen\ICA_sidewalk_wall_2.jpg"/>
          <p:cNvPicPr>
            <a:picLocks noChangeAspect="1" noChangeArrowheads="1"/>
          </p:cNvPicPr>
          <p:nvPr/>
        </p:nvPicPr>
        <p:blipFill rotWithShape="1">
          <a:blip r:embed="rId3" cstate="print"/>
          <a:srcRect l="27360" t="28781" r="15185" b="3260"/>
          <a:stretch/>
        </p:blipFill>
        <p:spPr bwMode="auto">
          <a:xfrm>
            <a:off x="2089091" y="4821382"/>
            <a:ext cx="1984145" cy="1991228"/>
          </a:xfrm>
          <a:prstGeom prst="rect">
            <a:avLst/>
          </a:prstGeom>
          <a:noFill/>
        </p:spPr>
      </p:pic>
      <p:pic>
        <p:nvPicPr>
          <p:cNvPr id="41" name="Picture 2" descr="D:\RemiCura\documents\Thèse\explication_sujet_these\presentation_geospatialweek2015\pointcloud\src\crossing_plus_clus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708" y="1455844"/>
            <a:ext cx="3614227" cy="2323032"/>
          </a:xfrm>
          <a:prstGeom prst="rect">
            <a:avLst/>
          </a:prstGeom>
          <a:noFill/>
        </p:spPr>
      </p:pic>
      <p:pic>
        <p:nvPicPr>
          <p:cNvPr id="42" name="Picture 3" descr="E:\RemiCura\PROJETS\Postgres_Day_2014_10_RemiC\Point_Cloud\Patch_to_python\screen\plan_extraction_road_and_sidewalk_and_pole_feature_id.jpg"/>
          <p:cNvPicPr>
            <a:picLocks noChangeAspect="1" noChangeArrowheads="1"/>
          </p:cNvPicPr>
          <p:nvPr/>
        </p:nvPicPr>
        <p:blipFill>
          <a:blip r:embed="rId5" cstate="print"/>
          <a:srcRect l="9856" t="29563" r="24584" b="17882"/>
          <a:stretch>
            <a:fillRect/>
          </a:stretch>
        </p:blipFill>
        <p:spPr bwMode="auto">
          <a:xfrm>
            <a:off x="7772375" y="4336093"/>
            <a:ext cx="3714776" cy="2476517"/>
          </a:xfrm>
          <a:prstGeom prst="rect">
            <a:avLst/>
          </a:prstGeom>
          <a:noFill/>
        </p:spPr>
      </p:pic>
      <p:sp>
        <p:nvSpPr>
          <p:cNvPr id="43" name="Ellipse 42"/>
          <p:cNvSpPr/>
          <p:nvPr/>
        </p:nvSpPr>
        <p:spPr>
          <a:xfrm>
            <a:off x="7986689" y="4240866"/>
            <a:ext cx="2500330" cy="2286016"/>
          </a:xfrm>
          <a:prstGeom prst="ellipse">
            <a:avLst/>
          </a:prstGeom>
          <a:noFill/>
          <a:ln w="76200"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7890" y="705023"/>
            <a:ext cx="420290" cy="36845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817934"/>
            <a:ext cx="420290" cy="36845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65367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962526" y="502893"/>
            <a:ext cx="5390151" cy="3260922"/>
            <a:chOff x="962526" y="502893"/>
            <a:chExt cx="5390151" cy="3260922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319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668072" y="-1047537"/>
              <a:ext cx="981777" cy="4387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1274" y="624145"/>
              <a:ext cx="981777" cy="739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/>
              <a:t>Converting patch to raster</a:t>
            </a:r>
          </a:p>
          <a:p>
            <a:pPr lvl="1"/>
            <a:r>
              <a:rPr lang="en-US" dirty="0"/>
              <a:t>Cornerstone detection</a:t>
            </a:r>
          </a:p>
          <a:p>
            <a:pPr lvl="1"/>
            <a:r>
              <a:rPr lang="en-US" dirty="0"/>
              <a:t>Marking detection</a:t>
            </a:r>
          </a:p>
          <a:p>
            <a:pPr lvl="1"/>
            <a:r>
              <a:rPr lang="en-US" dirty="0"/>
              <a:t>Façade detection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5035388" y="3199679"/>
            <a:ext cx="3643306" cy="1929865"/>
            <a:chOff x="0" y="2643182"/>
            <a:chExt cx="3643306" cy="1929865"/>
          </a:xfrm>
        </p:grpSpPr>
        <p:pic>
          <p:nvPicPr>
            <p:cNvPr id="26" name="Picture 5" descr="E:\RemiCura\PROJETS\Postgres_Day_2014_10_RemiC\presentation\src\ground_truth_plus_facade_detectio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643182"/>
              <a:ext cx="1214446" cy="19298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" name="Picture 2" descr="E:\RemiCura\PROJETS\Postgres_Day_2014_10_RemiC\Point_Cloud\Image_Porcessing\building_border_detection\screens\morphological\01_probability_of_presence_of_wall.jpg"/>
            <p:cNvPicPr>
              <a:picLocks noChangeAspect="1" noChangeArrowheads="1"/>
            </p:cNvPicPr>
            <p:nvPr/>
          </p:nvPicPr>
          <p:blipFill>
            <a:blip r:embed="rId4" cstate="print"/>
            <a:srcRect l="21277" t="15721" r="37499" b="37839"/>
            <a:stretch>
              <a:fillRect/>
            </a:stretch>
          </p:blipFill>
          <p:spPr bwMode="auto">
            <a:xfrm flipV="1">
              <a:off x="1142976" y="2643182"/>
              <a:ext cx="1285852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8" name="Picture 4" descr="E:\RemiCura\PROJETS\Postgres_Day_2014_10_RemiC\Point_Cloud\Image_Porcessing\building_border_detection\screens\accum_raster_1.jpg"/>
            <p:cNvPicPr>
              <a:picLocks noChangeAspect="1" noChangeArrowheads="1"/>
            </p:cNvPicPr>
            <p:nvPr/>
          </p:nvPicPr>
          <p:blipFill>
            <a:blip r:embed="rId5" cstate="print"/>
            <a:srcRect l="26097" t="37454" r="37221" b="16496"/>
            <a:stretch>
              <a:fillRect/>
            </a:stretch>
          </p:blipFill>
          <p:spPr bwMode="auto">
            <a:xfrm>
              <a:off x="0" y="2643182"/>
              <a:ext cx="1171073" cy="19288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6744" y="1438073"/>
            <a:ext cx="2215412" cy="261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" name="Picture 3" descr="E:\RemiCura\PROJETS\Postgres_Day_2014_10_RemiC\Point_Cloud\Image_Porcessing\markings_detection\screen\LQ\002_regular_crossing.png"/>
          <p:cNvPicPr>
            <a:picLocks noChangeAspect="1" noChangeArrowheads="1"/>
          </p:cNvPicPr>
          <p:nvPr/>
        </p:nvPicPr>
        <p:blipFill>
          <a:blip r:embed="rId7" cstate="print"/>
          <a:srcRect l="3634" t="18377" b="1989"/>
          <a:stretch>
            <a:fillRect/>
          </a:stretch>
        </p:blipFill>
        <p:spPr bwMode="auto">
          <a:xfrm>
            <a:off x="2319834" y="3408971"/>
            <a:ext cx="1607374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4" descr="E:\RemiCura\PROJETS\Postgres_Day_2014_10_RemiC\Point_Cloud\Image_Porcessing\markings_detection\screen\LQ\012_bilateral_crossing.png"/>
          <p:cNvPicPr>
            <a:picLocks noChangeAspect="1" noChangeArrowheads="1"/>
          </p:cNvPicPr>
          <p:nvPr/>
        </p:nvPicPr>
        <p:blipFill>
          <a:blip r:embed="rId8" cstate="print"/>
          <a:srcRect l="18665" t="23990" r="23643" b="4041"/>
          <a:stretch>
            <a:fillRect/>
          </a:stretch>
        </p:blipFill>
        <p:spPr bwMode="auto">
          <a:xfrm>
            <a:off x="2333981" y="4561101"/>
            <a:ext cx="1588122" cy="11210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2" name="Picture 5" descr="E:\RemiCura\PROJETS\Postgres_Day_2014_10_RemiC\Point_Cloud\Image_Porcessing\markings_detection\screen\LQ\032_sobel_on_bilateral.png"/>
          <p:cNvPicPr>
            <a:picLocks noChangeAspect="1" noChangeArrowheads="1"/>
          </p:cNvPicPr>
          <p:nvPr/>
        </p:nvPicPr>
        <p:blipFill>
          <a:blip r:embed="rId9" cstate="print"/>
          <a:srcRect l="4866" t="17960" b="4214"/>
          <a:stretch>
            <a:fillRect/>
          </a:stretch>
        </p:blipFill>
        <p:spPr bwMode="auto">
          <a:xfrm>
            <a:off x="3300782" y="5576926"/>
            <a:ext cx="1643074" cy="1092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3" name="Picture 6" descr="E:\RemiCura\PROJETS\Postgres_Day_2014_10_RemiC\Point_Cloud\Image_Porcessing\markings_detection\screen\LQ\042_sobel_treshold_crossing.png"/>
          <p:cNvPicPr>
            <a:picLocks noChangeAspect="1" noChangeArrowheads="1"/>
          </p:cNvPicPr>
          <p:nvPr/>
        </p:nvPicPr>
        <p:blipFill>
          <a:blip r:embed="rId10" cstate="print"/>
          <a:srcRect l="25646" t="6654" r="14513" b="33455"/>
          <a:stretch>
            <a:fillRect/>
          </a:stretch>
        </p:blipFill>
        <p:spPr bwMode="auto">
          <a:xfrm>
            <a:off x="4839087" y="5622002"/>
            <a:ext cx="2143140" cy="11021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4" name="Picture 7" descr="E:\RemiCura\PROJETS\Postgres_Day_2014_10_RemiC\Point_Cloud\Image_Porcessing\markings_detection\screen\LQ\052_sobel_treshold_lines_crossing.png"/>
          <p:cNvPicPr>
            <a:picLocks noChangeAspect="1" noChangeArrowheads="1"/>
          </p:cNvPicPr>
          <p:nvPr/>
        </p:nvPicPr>
        <p:blipFill>
          <a:blip r:embed="rId11" cstate="print"/>
          <a:srcRect l="27105" t="16574" r="16749" b="37078"/>
          <a:stretch>
            <a:fillRect/>
          </a:stretch>
        </p:blipFill>
        <p:spPr bwMode="auto">
          <a:xfrm>
            <a:off x="6876513" y="5683998"/>
            <a:ext cx="2143140" cy="11085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5" name="Picture 9" descr="E:\RemiCura\PROJETS\Postgres_Day_2014_10_RemiC\Point_Cloud\Image_Porcessing\markings_detection\screen\LQ\072_line_classified_crossing.png"/>
          <p:cNvPicPr>
            <a:picLocks noChangeAspect="1" noChangeArrowheads="1"/>
          </p:cNvPicPr>
          <p:nvPr/>
        </p:nvPicPr>
        <p:blipFill>
          <a:blip r:embed="rId12" cstate="print"/>
          <a:srcRect l="31830" t="12661" r="11211" b="16440"/>
          <a:stretch>
            <a:fillRect/>
          </a:stretch>
        </p:blipFill>
        <p:spPr bwMode="auto">
          <a:xfrm>
            <a:off x="9026729" y="4754120"/>
            <a:ext cx="2428891" cy="200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7" name="Forme libre 36"/>
          <p:cNvSpPr/>
          <p:nvPr/>
        </p:nvSpPr>
        <p:spPr>
          <a:xfrm>
            <a:off x="1808748" y="2578485"/>
            <a:ext cx="809631" cy="1143008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487279 w 488378"/>
              <a:gd name="connsiteY0" fmla="*/ 133477 h 999325"/>
              <a:gd name="connsiteX1" fmla="*/ 416898 w 488378"/>
              <a:gd name="connsiteY1" fmla="*/ 62039 h 999325"/>
              <a:gd name="connsiteX2" fmla="*/ 58401 w 488378"/>
              <a:gd name="connsiteY2" fmla="*/ 505711 h 999325"/>
              <a:gd name="connsiteX3" fmla="*/ 66493 w 488378"/>
              <a:gd name="connsiteY3" fmla="*/ 999325 h 999325"/>
              <a:gd name="connsiteX4" fmla="*/ 66493 w 488378"/>
              <a:gd name="connsiteY4" fmla="*/ 999325 h 999325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221100 w 642985"/>
              <a:gd name="connsiteY3" fmla="*/ 999325 h 1133610"/>
              <a:gd name="connsiteX4" fmla="*/ 0 w 642985"/>
              <a:gd name="connsiteY4" fmla="*/ 1133610 h 1133610"/>
              <a:gd name="connsiteX0" fmla="*/ 641886 w 642985"/>
              <a:gd name="connsiteY0" fmla="*/ 133477 h 1133610"/>
              <a:gd name="connsiteX1" fmla="*/ 571505 w 642985"/>
              <a:gd name="connsiteY1" fmla="*/ 62039 h 1133610"/>
              <a:gd name="connsiteX2" fmla="*/ 213008 w 642985"/>
              <a:gd name="connsiteY2" fmla="*/ 505711 h 1133610"/>
              <a:gd name="connsiteX3" fmla="*/ 0 w 642985"/>
              <a:gd name="connsiteY3" fmla="*/ 1133610 h 1133610"/>
              <a:gd name="connsiteX0" fmla="*/ 641886 w 641886"/>
              <a:gd name="connsiteY0" fmla="*/ 0 h 1000133"/>
              <a:gd name="connsiteX1" fmla="*/ 213008 w 641886"/>
              <a:gd name="connsiteY1" fmla="*/ 372234 h 1000133"/>
              <a:gd name="connsiteX2" fmla="*/ 0 w 641886"/>
              <a:gd name="connsiteY2" fmla="*/ 1000133 h 1000133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23946"/>
              <a:gd name="connsiteX1" fmla="*/ 95251 w 808574"/>
              <a:gd name="connsiteY1" fmla="*/ 166689 h 1023946"/>
              <a:gd name="connsiteX2" fmla="*/ 166688 w 808574"/>
              <a:gd name="connsiteY2" fmla="*/ 1023946 h 1023946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23813 h 1095383"/>
              <a:gd name="connsiteX1" fmla="*/ 95251 w 808574"/>
              <a:gd name="connsiteY1" fmla="*/ 166689 h 1095383"/>
              <a:gd name="connsiteX2" fmla="*/ 309565 w 808574"/>
              <a:gd name="connsiteY2" fmla="*/ 1095383 h 1095383"/>
              <a:gd name="connsiteX0" fmla="*/ 808574 w 808574"/>
              <a:gd name="connsiteY0" fmla="*/ 36247 h 1107817"/>
              <a:gd name="connsiteX1" fmla="*/ 381003 w 808574"/>
              <a:gd name="connsiteY1" fmla="*/ 36247 h 1107817"/>
              <a:gd name="connsiteX2" fmla="*/ 95251 w 808574"/>
              <a:gd name="connsiteY2" fmla="*/ 179123 h 1107817"/>
              <a:gd name="connsiteX3" fmla="*/ 309565 w 808574"/>
              <a:gd name="connsiteY3" fmla="*/ 1107817 h 1107817"/>
              <a:gd name="connsiteX0" fmla="*/ 809631 w 809631"/>
              <a:gd name="connsiteY0" fmla="*/ 528 h 1143536"/>
              <a:gd name="connsiteX1" fmla="*/ 381003 w 809631"/>
              <a:gd name="connsiteY1" fmla="*/ 71966 h 1143536"/>
              <a:gd name="connsiteX2" fmla="*/ 95251 w 809631"/>
              <a:gd name="connsiteY2" fmla="*/ 214842 h 1143536"/>
              <a:gd name="connsiteX3" fmla="*/ 309565 w 809631"/>
              <a:gd name="connsiteY3" fmla="*/ 1143536 h 1143536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47625 h 1119195"/>
              <a:gd name="connsiteX1" fmla="*/ 95251 w 809631"/>
              <a:gd name="connsiteY1" fmla="*/ 190501 h 1119195"/>
              <a:gd name="connsiteX2" fmla="*/ 309565 w 809631"/>
              <a:gd name="connsiteY2" fmla="*/ 1119195 h 1119195"/>
              <a:gd name="connsiteX0" fmla="*/ 809631 w 809631"/>
              <a:gd name="connsiteY0" fmla="*/ 166689 h 1238259"/>
              <a:gd name="connsiteX1" fmla="*/ 309565 w 809631"/>
              <a:gd name="connsiteY1" fmla="*/ 23813 h 1238259"/>
              <a:gd name="connsiteX2" fmla="*/ 95251 w 809631"/>
              <a:gd name="connsiteY2" fmla="*/ 309565 h 1238259"/>
              <a:gd name="connsiteX3" fmla="*/ 309565 w 809631"/>
              <a:gd name="connsiteY3" fmla="*/ 1238259 h 1238259"/>
              <a:gd name="connsiteX0" fmla="*/ 809631 w 809631"/>
              <a:gd name="connsiteY0" fmla="*/ 35719 h 1107289"/>
              <a:gd name="connsiteX1" fmla="*/ 95251 w 809631"/>
              <a:gd name="connsiteY1" fmla="*/ 178595 h 1107289"/>
              <a:gd name="connsiteX2" fmla="*/ 309565 w 809631"/>
              <a:gd name="connsiteY2" fmla="*/ 1107289 h 1107289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14314 h 1143008"/>
              <a:gd name="connsiteX2" fmla="*/ 309565 w 809631"/>
              <a:gd name="connsiteY2" fmla="*/ 1143008 h 1143008"/>
              <a:gd name="connsiteX0" fmla="*/ 809631 w 809631"/>
              <a:gd name="connsiteY0" fmla="*/ 0 h 1143008"/>
              <a:gd name="connsiteX1" fmla="*/ 95251 w 809631"/>
              <a:gd name="connsiteY1" fmla="*/ 285752 h 1143008"/>
              <a:gd name="connsiteX2" fmla="*/ 309565 w 809631"/>
              <a:gd name="connsiteY2" fmla="*/ 1143008 h 11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1" h="1143008">
                <a:moveTo>
                  <a:pt x="809631" y="0"/>
                </a:moveTo>
                <a:cubicBezTo>
                  <a:pt x="200454" y="34538"/>
                  <a:pt x="178595" y="107157"/>
                  <a:pt x="95251" y="285752"/>
                </a:cubicBezTo>
                <a:cubicBezTo>
                  <a:pt x="0" y="464347"/>
                  <a:pt x="50790" y="586754"/>
                  <a:pt x="309565" y="1143008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 43"/>
          <p:cNvSpPr/>
          <p:nvPr/>
        </p:nvSpPr>
        <p:spPr>
          <a:xfrm>
            <a:off x="5910657" y="2182473"/>
            <a:ext cx="3214710" cy="0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428760"/>
              <a:gd name="connsiteY0" fmla="*/ 71438 h 109203"/>
              <a:gd name="connsiteX1" fmla="*/ 857256 w 1428760"/>
              <a:gd name="connsiteY1" fmla="*/ 71439 h 109203"/>
              <a:gd name="connsiteX2" fmla="*/ 1428760 w 1428760"/>
              <a:gd name="connsiteY2" fmla="*/ 0 h 109203"/>
              <a:gd name="connsiteX0" fmla="*/ 0 w 3214710"/>
              <a:gd name="connsiteY0" fmla="*/ 0 h 37765"/>
              <a:gd name="connsiteX1" fmla="*/ 857256 w 3214710"/>
              <a:gd name="connsiteY1" fmla="*/ 1 h 37765"/>
              <a:gd name="connsiteX2" fmla="*/ 3214710 w 3214710"/>
              <a:gd name="connsiteY2" fmla="*/ 0 h 37765"/>
              <a:gd name="connsiteX0" fmla="*/ 0 w 3214710"/>
              <a:gd name="connsiteY0" fmla="*/ 0 h 0"/>
              <a:gd name="connsiteX1" fmla="*/ 3214710 w 32147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4710">
                <a:moveTo>
                  <a:pt x="0" y="0"/>
                </a:moveTo>
                <a:lnTo>
                  <a:pt x="3214710" y="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rme libre 44"/>
          <p:cNvSpPr/>
          <p:nvPr/>
        </p:nvSpPr>
        <p:spPr>
          <a:xfrm>
            <a:off x="4677457" y="3107526"/>
            <a:ext cx="785818" cy="428627"/>
          </a:xfrm>
          <a:custGeom>
            <a:avLst/>
            <a:gdLst>
              <a:gd name="connsiteX0" fmla="*/ 499009 w 499009"/>
              <a:gd name="connsiteY0" fmla="*/ 0 h 865848"/>
              <a:gd name="connsiteX1" fmla="*/ 70131 w 499009"/>
              <a:gd name="connsiteY1" fmla="*/ 372234 h 865848"/>
              <a:gd name="connsiteX2" fmla="*/ 78223 w 499009"/>
              <a:gd name="connsiteY2" fmla="*/ 865848 h 865848"/>
              <a:gd name="connsiteX3" fmla="*/ 78223 w 499009"/>
              <a:gd name="connsiteY3" fmla="*/ 865848 h 865848"/>
              <a:gd name="connsiteX0" fmla="*/ 179374 w 929297"/>
              <a:gd name="connsiteY0" fmla="*/ 367391 h 518859"/>
              <a:gd name="connsiteX1" fmla="*/ 821009 w 929297"/>
              <a:gd name="connsiteY1" fmla="*/ 25245 h 518859"/>
              <a:gd name="connsiteX2" fmla="*/ 829101 w 929297"/>
              <a:gd name="connsiteY2" fmla="*/ 518859 h 518859"/>
              <a:gd name="connsiteX3" fmla="*/ 829101 w 929297"/>
              <a:gd name="connsiteY3" fmla="*/ 518859 h 518859"/>
              <a:gd name="connsiteX0" fmla="*/ 179374 w 1179506"/>
              <a:gd name="connsiteY0" fmla="*/ 367391 h 611602"/>
              <a:gd name="connsiteX1" fmla="*/ 821009 w 1179506"/>
              <a:gd name="connsiteY1" fmla="*/ 25245 h 611602"/>
              <a:gd name="connsiteX2" fmla="*/ 829101 w 1179506"/>
              <a:gd name="connsiteY2" fmla="*/ 518859 h 611602"/>
              <a:gd name="connsiteX3" fmla="*/ 1179506 w 1179506"/>
              <a:gd name="connsiteY3" fmla="*/ 581705 h 611602"/>
              <a:gd name="connsiteX0" fmla="*/ 179374 w 1179506"/>
              <a:gd name="connsiteY0" fmla="*/ 377865 h 592179"/>
              <a:gd name="connsiteX1" fmla="*/ 821009 w 1179506"/>
              <a:gd name="connsiteY1" fmla="*/ 35719 h 592179"/>
              <a:gd name="connsiteX2" fmla="*/ 1179506 w 1179506"/>
              <a:gd name="connsiteY2" fmla="*/ 592179 h 592179"/>
              <a:gd name="connsiteX0" fmla="*/ 179374 w 1179506"/>
              <a:gd name="connsiteY0" fmla="*/ 0 h 250033"/>
              <a:gd name="connsiteX1" fmla="*/ 679439 w 1179506"/>
              <a:gd name="connsiteY1" fmla="*/ 214314 h 250033"/>
              <a:gd name="connsiteX2" fmla="*/ 1179506 w 1179506"/>
              <a:gd name="connsiteY2" fmla="*/ 214314 h 250033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250943"/>
              <a:gd name="connsiteY0" fmla="*/ 0 h 238126"/>
              <a:gd name="connsiteX1" fmla="*/ 679439 w 1250943"/>
              <a:gd name="connsiteY1" fmla="*/ 214314 h 238126"/>
              <a:gd name="connsiteX2" fmla="*/ 1250943 w 1250943"/>
              <a:gd name="connsiteY2" fmla="*/ 142875 h 238126"/>
              <a:gd name="connsiteX0" fmla="*/ 179374 w 1322382"/>
              <a:gd name="connsiteY0" fmla="*/ 0 h 154783"/>
              <a:gd name="connsiteX1" fmla="*/ 750878 w 1322382"/>
              <a:gd name="connsiteY1" fmla="*/ 142877 h 154783"/>
              <a:gd name="connsiteX2" fmla="*/ 1322382 w 1322382"/>
              <a:gd name="connsiteY2" fmla="*/ 71438 h 154783"/>
              <a:gd name="connsiteX0" fmla="*/ 0 w 1143008"/>
              <a:gd name="connsiteY0" fmla="*/ 0 h 154783"/>
              <a:gd name="connsiteX1" fmla="*/ 571504 w 1143008"/>
              <a:gd name="connsiteY1" fmla="*/ 142877 h 154783"/>
              <a:gd name="connsiteX2" fmla="*/ 1143008 w 1143008"/>
              <a:gd name="connsiteY2" fmla="*/ 71438 h 154783"/>
              <a:gd name="connsiteX0" fmla="*/ 0 w 1214446"/>
              <a:gd name="connsiteY0" fmla="*/ 0 h 71439"/>
              <a:gd name="connsiteX1" fmla="*/ 642942 w 1214446"/>
              <a:gd name="connsiteY1" fmla="*/ 71439 h 71439"/>
              <a:gd name="connsiteX2" fmla="*/ 1214446 w 1214446"/>
              <a:gd name="connsiteY2" fmla="*/ 0 h 71439"/>
              <a:gd name="connsiteX0" fmla="*/ 0 w 1214446"/>
              <a:gd name="connsiteY0" fmla="*/ 0 h 357190"/>
              <a:gd name="connsiteX1" fmla="*/ 500066 w 1214446"/>
              <a:gd name="connsiteY1" fmla="*/ 357190 h 357190"/>
              <a:gd name="connsiteX2" fmla="*/ 1214446 w 1214446"/>
              <a:gd name="connsiteY2" fmla="*/ 0 h 357190"/>
              <a:gd name="connsiteX0" fmla="*/ 0 w 714380"/>
              <a:gd name="connsiteY0" fmla="*/ 0 h 816576"/>
              <a:gd name="connsiteX1" fmla="*/ 500066 w 714380"/>
              <a:gd name="connsiteY1" fmla="*/ 357190 h 816576"/>
              <a:gd name="connsiteX2" fmla="*/ 714380 w 714380"/>
              <a:gd name="connsiteY2" fmla="*/ 785817 h 816576"/>
              <a:gd name="connsiteX0" fmla="*/ 0 w 714380"/>
              <a:gd name="connsiteY0" fmla="*/ 0 h 785817"/>
              <a:gd name="connsiteX1" fmla="*/ 500066 w 714380"/>
              <a:gd name="connsiteY1" fmla="*/ 357190 h 785817"/>
              <a:gd name="connsiteX2" fmla="*/ 714380 w 714380"/>
              <a:gd name="connsiteY2" fmla="*/ 785817 h 785817"/>
              <a:gd name="connsiteX0" fmla="*/ 0 w 714380"/>
              <a:gd name="connsiteY0" fmla="*/ 0 h 857255"/>
              <a:gd name="connsiteX1" fmla="*/ 500066 w 714380"/>
              <a:gd name="connsiteY1" fmla="*/ 428628 h 857255"/>
              <a:gd name="connsiteX2" fmla="*/ 714380 w 714380"/>
              <a:gd name="connsiteY2" fmla="*/ 857255 h 857255"/>
              <a:gd name="connsiteX0" fmla="*/ 0 w 714380"/>
              <a:gd name="connsiteY0" fmla="*/ 0 h 857255"/>
              <a:gd name="connsiteX1" fmla="*/ 428628 w 714380"/>
              <a:gd name="connsiteY1" fmla="*/ 357190 h 857255"/>
              <a:gd name="connsiteX2" fmla="*/ 714380 w 714380"/>
              <a:gd name="connsiteY2" fmla="*/ 857255 h 857255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857256"/>
              <a:gd name="connsiteX1" fmla="*/ 428628 w 785818"/>
              <a:gd name="connsiteY1" fmla="*/ 357190 h 857256"/>
              <a:gd name="connsiteX2" fmla="*/ 785818 w 785818"/>
              <a:gd name="connsiteY2" fmla="*/ 857256 h 857256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785818"/>
              <a:gd name="connsiteY0" fmla="*/ 0 h 1000132"/>
              <a:gd name="connsiteX1" fmla="*/ 428628 w 785818"/>
              <a:gd name="connsiteY1" fmla="*/ 500066 h 1000132"/>
              <a:gd name="connsiteX2" fmla="*/ 785818 w 785818"/>
              <a:gd name="connsiteY2" fmla="*/ 1000132 h 1000132"/>
              <a:gd name="connsiteX0" fmla="*/ 0 w 857256"/>
              <a:gd name="connsiteY0" fmla="*/ 0 h 595317"/>
              <a:gd name="connsiteX1" fmla="*/ 428628 w 857256"/>
              <a:gd name="connsiteY1" fmla="*/ 500066 h 595317"/>
              <a:gd name="connsiteX2" fmla="*/ 857256 w 857256"/>
              <a:gd name="connsiteY2" fmla="*/ 571504 h 595317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857256"/>
              <a:gd name="connsiteY0" fmla="*/ 0 h 642943"/>
              <a:gd name="connsiteX1" fmla="*/ 571504 w 857256"/>
              <a:gd name="connsiteY1" fmla="*/ 642943 h 642943"/>
              <a:gd name="connsiteX2" fmla="*/ 857256 w 857256"/>
              <a:gd name="connsiteY2" fmla="*/ 571504 h 642943"/>
              <a:gd name="connsiteX0" fmla="*/ 0 w 857256"/>
              <a:gd name="connsiteY0" fmla="*/ 0 h 954091"/>
              <a:gd name="connsiteX1" fmla="*/ 571504 w 857256"/>
              <a:gd name="connsiteY1" fmla="*/ 642943 h 954091"/>
              <a:gd name="connsiteX2" fmla="*/ 857256 w 857256"/>
              <a:gd name="connsiteY2" fmla="*/ 571504 h 954091"/>
              <a:gd name="connsiteX0" fmla="*/ 0 w 857256"/>
              <a:gd name="connsiteY0" fmla="*/ 0 h 571504"/>
              <a:gd name="connsiteX1" fmla="*/ 857256 w 857256"/>
              <a:gd name="connsiteY1" fmla="*/ 571504 h 571504"/>
              <a:gd name="connsiteX0" fmla="*/ 0 w 714380"/>
              <a:gd name="connsiteY0" fmla="*/ 0 h 500067"/>
              <a:gd name="connsiteX1" fmla="*/ 714380 w 714380"/>
              <a:gd name="connsiteY1" fmla="*/ 500067 h 500067"/>
              <a:gd name="connsiteX0" fmla="*/ 0 w 785818"/>
              <a:gd name="connsiteY0" fmla="*/ 0 h 428627"/>
              <a:gd name="connsiteX1" fmla="*/ 785818 w 785818"/>
              <a:gd name="connsiteY1" fmla="*/ 428627 h 42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8" h="428627">
                <a:moveTo>
                  <a:pt x="0" y="0"/>
                </a:moveTo>
                <a:lnTo>
                  <a:pt x="785818" y="428627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876" y="692323"/>
            <a:ext cx="420290" cy="368454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538803"/>
            <a:ext cx="420290" cy="368454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66966" y="768523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20277" y="539038"/>
            <a:ext cx="4774130" cy="2932958"/>
            <a:chOff x="974154" y="502892"/>
            <a:chExt cx="4774130" cy="2932958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86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365875" y="-745342"/>
              <a:ext cx="981777" cy="3783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847088" y="629958"/>
              <a:ext cx="981777" cy="72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1569176"/>
            <a:ext cx="7377262" cy="526619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407" y="705023"/>
            <a:ext cx="420290" cy="3684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3243242"/>
            <a:ext cx="420290" cy="3684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452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4043414" cy="2663820"/>
            <a:chOff x="1183104" y="502892"/>
            <a:chExt cx="4043414" cy="2663820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593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3104992" y="-484458"/>
              <a:ext cx="981777" cy="326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5911519" cy="4643998"/>
          </a:xfrm>
        </p:spPr>
        <p:txBody>
          <a:bodyPr/>
          <a:lstStyle/>
          <a:p>
            <a:r>
              <a:rPr lang="en-US" dirty="0" smtClean="0"/>
              <a:t>Patches can be used in a graph structure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Cloud Server: processing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19" y="2452252"/>
            <a:ext cx="9811112" cy="3302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307" y="705023"/>
            <a:ext cx="420290" cy="3684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6617" y="2963842"/>
            <a:ext cx="420290" cy="3684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4687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4" y="502892"/>
            <a:ext cx="3533274" cy="2384687"/>
            <a:chOff x="1183104" y="502892"/>
            <a:chExt cx="3533274" cy="2384687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2314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849922" y="-229389"/>
              <a:ext cx="981777" cy="275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51563" y="734433"/>
              <a:ext cx="981777" cy="518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Level Of Detail (LOD):</a:t>
            </a:r>
          </a:p>
          <a:p>
            <a:pPr lvl="1"/>
            <a:r>
              <a:rPr lang="en-US" dirty="0" smtClean="0"/>
              <a:t>Sometimes you don’t need all the points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12 Millions points, really?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User need only a given level of detail.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31" y="2787293"/>
            <a:ext cx="10093191" cy="305608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4011" y="2752436"/>
            <a:ext cx="532603" cy="13392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074" y="705023"/>
            <a:ext cx="420290" cy="36845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715618"/>
            <a:ext cx="420290" cy="36845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204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83105" y="502892"/>
            <a:ext cx="3019439" cy="2101763"/>
            <a:chOff x="1183105" y="502892"/>
            <a:chExt cx="3019439" cy="2101763"/>
          </a:xfrm>
        </p:grpSpPr>
        <p:sp>
          <p:nvSpPr>
            <p:cNvPr id="15" name="Rectangle 14"/>
            <p:cNvSpPr/>
            <p:nvPr/>
          </p:nvSpPr>
          <p:spPr>
            <a:xfrm>
              <a:off x="1183105" y="1268719"/>
              <a:ext cx="981777" cy="1335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397783" y="-167693"/>
              <a:ext cx="981777" cy="262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997320" y="780190"/>
              <a:ext cx="981777" cy="42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950747" cy="5314276"/>
          </a:xfrm>
        </p:spPr>
        <p:txBody>
          <a:bodyPr/>
          <a:lstStyle/>
          <a:p>
            <a:r>
              <a:rPr lang="en-US" dirty="0" smtClean="0"/>
              <a:t>Idea : implicit LOD</a:t>
            </a:r>
          </a:p>
          <a:p>
            <a:pPr lvl="1"/>
            <a:r>
              <a:rPr lang="en-US" dirty="0" smtClean="0"/>
              <a:t>order the point by importance</a:t>
            </a:r>
          </a:p>
          <a:p>
            <a:pPr lvl="1"/>
            <a:r>
              <a:rPr lang="en-US" dirty="0" smtClean="0"/>
              <a:t>Reading the points gradually increases the level of detail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1484669"/>
            <a:ext cx="5612443" cy="524795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935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398385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2929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225824" y="522681"/>
            <a:ext cx="2423309" cy="1809250"/>
            <a:chOff x="1183105" y="502894"/>
            <a:chExt cx="2423309" cy="180925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6"/>
              <a:ext cx="981777" cy="949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111263" y="141917"/>
              <a:ext cx="981777" cy="2008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18102" y="800973"/>
              <a:ext cx="981777" cy="38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1044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2109627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77601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147551" y="502892"/>
            <a:ext cx="1959716" cy="1546040"/>
            <a:chOff x="1183105" y="502892"/>
            <a:chExt cx="1924161" cy="1546040"/>
          </a:xfrm>
        </p:grpSpPr>
        <p:sp>
          <p:nvSpPr>
            <p:cNvPr id="15" name="Rectangle 14"/>
            <p:cNvSpPr/>
            <p:nvPr/>
          </p:nvSpPr>
          <p:spPr>
            <a:xfrm>
              <a:off x="1183105" y="1362775"/>
              <a:ext cx="981777" cy="686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2045366" y="575167"/>
              <a:ext cx="981777" cy="1142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267864" y="659462"/>
              <a:ext cx="981777" cy="668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4" y="1532965"/>
            <a:ext cx="9381565" cy="5314276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6" y="1919280"/>
            <a:ext cx="3007692" cy="2440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58" y="1901736"/>
            <a:ext cx="3007692" cy="2440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21" y="1910192"/>
            <a:ext cx="3007692" cy="24402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50" y="4338540"/>
            <a:ext cx="3007692" cy="24402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19" y="4359572"/>
            <a:ext cx="3007692" cy="244029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27" y="4359572"/>
            <a:ext cx="3007692" cy="2440292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4486564" y="3736281"/>
            <a:ext cx="6032227" cy="923080"/>
          </a:xfrm>
          <a:custGeom>
            <a:avLst/>
            <a:gdLst>
              <a:gd name="connsiteX0" fmla="*/ 0 w 6365704"/>
              <a:gd name="connsiteY0" fmla="*/ 60514 h 993387"/>
              <a:gd name="connsiteX1" fmla="*/ 6363854 w 6365704"/>
              <a:gd name="connsiteY1" fmla="*/ 97460 h 993387"/>
              <a:gd name="connsiteX2" fmla="*/ 720436 w 6365704"/>
              <a:gd name="connsiteY2" fmla="*/ 974914 h 993387"/>
              <a:gd name="connsiteX3" fmla="*/ 720436 w 6365704"/>
              <a:gd name="connsiteY3" fmla="*/ 974914 h 993387"/>
              <a:gd name="connsiteX4" fmla="*/ 535709 w 6365704"/>
              <a:gd name="connsiteY4" fmla="*/ 993387 h 993387"/>
              <a:gd name="connsiteX5" fmla="*/ 526473 w 6365704"/>
              <a:gd name="connsiteY5" fmla="*/ 974914 h 993387"/>
              <a:gd name="connsiteX0" fmla="*/ 139700 w 6505823"/>
              <a:gd name="connsiteY0" fmla="*/ 60514 h 1034621"/>
              <a:gd name="connsiteX1" fmla="*/ 6503554 w 6505823"/>
              <a:gd name="connsiteY1" fmla="*/ 97460 h 1034621"/>
              <a:gd name="connsiteX2" fmla="*/ 860136 w 6505823"/>
              <a:gd name="connsiteY2" fmla="*/ 974914 h 1034621"/>
              <a:gd name="connsiteX3" fmla="*/ 1154 w 6505823"/>
              <a:gd name="connsiteY3" fmla="*/ 383786 h 1034621"/>
              <a:gd name="connsiteX4" fmla="*/ 675409 w 6505823"/>
              <a:gd name="connsiteY4" fmla="*/ 993387 h 1034621"/>
              <a:gd name="connsiteX5" fmla="*/ 666173 w 6505823"/>
              <a:gd name="connsiteY5" fmla="*/ 974914 h 1034621"/>
              <a:gd name="connsiteX0" fmla="*/ 139730 w 6505853"/>
              <a:gd name="connsiteY0" fmla="*/ 60514 h 993447"/>
              <a:gd name="connsiteX1" fmla="*/ 6503584 w 6505853"/>
              <a:gd name="connsiteY1" fmla="*/ 97460 h 993447"/>
              <a:gd name="connsiteX2" fmla="*/ 860166 w 6505853"/>
              <a:gd name="connsiteY2" fmla="*/ 974914 h 993447"/>
              <a:gd name="connsiteX3" fmla="*/ 1184 w 6505853"/>
              <a:gd name="connsiteY3" fmla="*/ 383786 h 993447"/>
              <a:gd name="connsiteX4" fmla="*/ 675439 w 6505853"/>
              <a:gd name="connsiteY4" fmla="*/ 993387 h 993447"/>
              <a:gd name="connsiteX5" fmla="*/ 759337 w 6505853"/>
              <a:gd name="connsiteY5" fmla="*/ 424581 h 993447"/>
              <a:gd name="connsiteX0" fmla="*/ 150486 w 6516609"/>
              <a:gd name="connsiteY0" fmla="*/ 60514 h 977856"/>
              <a:gd name="connsiteX1" fmla="*/ 6514340 w 6516609"/>
              <a:gd name="connsiteY1" fmla="*/ 97460 h 977856"/>
              <a:gd name="connsiteX2" fmla="*/ 870922 w 6516609"/>
              <a:gd name="connsiteY2" fmla="*/ 974914 h 977856"/>
              <a:gd name="connsiteX3" fmla="*/ 11940 w 6516609"/>
              <a:gd name="connsiteY3" fmla="*/ 383786 h 977856"/>
              <a:gd name="connsiteX4" fmla="*/ 770093 w 6516609"/>
              <a:gd name="connsiteY4" fmla="*/ 424581 h 977856"/>
              <a:gd name="connsiteX0" fmla="*/ 0 w 6366065"/>
              <a:gd name="connsiteY0" fmla="*/ 60514 h 979129"/>
              <a:gd name="connsiteX1" fmla="*/ 6363854 w 6366065"/>
              <a:gd name="connsiteY1" fmla="*/ 97460 h 979129"/>
              <a:gd name="connsiteX2" fmla="*/ 720436 w 6366065"/>
              <a:gd name="connsiteY2" fmla="*/ 974914 h 979129"/>
              <a:gd name="connsiteX3" fmla="*/ 619607 w 6366065"/>
              <a:gd name="connsiteY3" fmla="*/ 424581 h 979129"/>
              <a:gd name="connsiteX0" fmla="*/ 0 w 6366093"/>
              <a:gd name="connsiteY0" fmla="*/ 60514 h 1008720"/>
              <a:gd name="connsiteX1" fmla="*/ 6363854 w 6366093"/>
              <a:gd name="connsiteY1" fmla="*/ 97460 h 1008720"/>
              <a:gd name="connsiteX2" fmla="*/ 720436 w 6366093"/>
              <a:gd name="connsiteY2" fmla="*/ 974914 h 1008720"/>
              <a:gd name="connsiteX3" fmla="*/ 247074 w 6366093"/>
              <a:gd name="connsiteY3" fmla="*/ 775948 h 1008720"/>
              <a:gd name="connsiteX0" fmla="*/ 0 w 6366093"/>
              <a:gd name="connsiteY0" fmla="*/ 60514 h 996695"/>
              <a:gd name="connsiteX1" fmla="*/ 6363854 w 6366093"/>
              <a:gd name="connsiteY1" fmla="*/ 97460 h 996695"/>
              <a:gd name="connsiteX2" fmla="*/ 720436 w 6366093"/>
              <a:gd name="connsiteY2" fmla="*/ 974914 h 996695"/>
              <a:gd name="connsiteX3" fmla="*/ 247074 w 6366093"/>
              <a:gd name="connsiteY3" fmla="*/ 775948 h 996695"/>
              <a:gd name="connsiteX0" fmla="*/ 0 w 6364112"/>
              <a:gd name="connsiteY0" fmla="*/ 47972 h 763406"/>
              <a:gd name="connsiteX1" fmla="*/ 6363854 w 6364112"/>
              <a:gd name="connsiteY1" fmla="*/ 84918 h 763406"/>
              <a:gd name="connsiteX2" fmla="*/ 247074 w 6364112"/>
              <a:gd name="connsiteY2" fmla="*/ 763406 h 763406"/>
              <a:gd name="connsiteX0" fmla="*/ 0 w 6279450"/>
              <a:gd name="connsiteY0" fmla="*/ 6552 h 721986"/>
              <a:gd name="connsiteX1" fmla="*/ 6279187 w 6279450"/>
              <a:gd name="connsiteY1" fmla="*/ 407565 h 721986"/>
              <a:gd name="connsiteX2" fmla="*/ 247074 w 6279450"/>
              <a:gd name="connsiteY2" fmla="*/ 721986 h 721986"/>
              <a:gd name="connsiteX0" fmla="*/ 0 w 6279544"/>
              <a:gd name="connsiteY0" fmla="*/ 171140 h 1044803"/>
              <a:gd name="connsiteX1" fmla="*/ 6279187 w 6279544"/>
              <a:gd name="connsiteY1" fmla="*/ 572153 h 1044803"/>
              <a:gd name="connsiteX2" fmla="*/ 247074 w 6279544"/>
              <a:gd name="connsiteY2" fmla="*/ 886574 h 1044803"/>
              <a:gd name="connsiteX0" fmla="*/ 345593 w 6033044"/>
              <a:gd name="connsiteY0" fmla="*/ 4600 h 914768"/>
              <a:gd name="connsiteX1" fmla="*/ 6032113 w 6033044"/>
              <a:gd name="connsiteY1" fmla="*/ 600347 h 914768"/>
              <a:gd name="connsiteX2" fmla="*/ 0 w 6033044"/>
              <a:gd name="connsiteY2" fmla="*/ 914768 h 914768"/>
              <a:gd name="connsiteX0" fmla="*/ 345593 w 6032227"/>
              <a:gd name="connsiteY0" fmla="*/ 12912 h 923080"/>
              <a:gd name="connsiteX1" fmla="*/ 6032113 w 6032227"/>
              <a:gd name="connsiteY1" fmla="*/ 608659 h 923080"/>
              <a:gd name="connsiteX2" fmla="*/ 0 w 6032227"/>
              <a:gd name="connsiteY2" fmla="*/ 923080 h 9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2227" h="923080">
                <a:moveTo>
                  <a:pt x="345593" y="12912"/>
                </a:moveTo>
                <a:cubicBezTo>
                  <a:pt x="3467483" y="-44815"/>
                  <a:pt x="6005045" y="80198"/>
                  <a:pt x="6032113" y="608659"/>
                </a:cubicBezTo>
                <a:cubicBezTo>
                  <a:pt x="6059181" y="1137120"/>
                  <a:pt x="1274329" y="781728"/>
                  <a:pt x="0" y="923080"/>
                </a:cubicBezTo>
              </a:path>
            </a:pathLst>
          </a:custGeom>
          <a:noFill/>
          <a:ln w="1270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62026" y="70502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49317" y="1811243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241100" y="776988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" y="0"/>
            <a:ext cx="12164967" cy="6858000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529342" y="502891"/>
            <a:ext cx="1069923" cy="1232776"/>
            <a:chOff x="212634" y="502891"/>
            <a:chExt cx="11407848" cy="1232776"/>
          </a:xfrm>
        </p:grpSpPr>
        <p:sp>
          <p:nvSpPr>
            <p:cNvPr id="15" name="Rectangle 14"/>
            <p:cNvSpPr/>
            <p:nvPr/>
          </p:nvSpPr>
          <p:spPr>
            <a:xfrm>
              <a:off x="1183105" y="573089"/>
              <a:ext cx="981777" cy="1162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376369" y="-4508446"/>
              <a:ext cx="1080377" cy="11407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466333" y="249202"/>
              <a:ext cx="981777" cy="1489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972235" y="1532965"/>
            <a:ext cx="2482974" cy="5314276"/>
          </a:xfrm>
        </p:spPr>
        <p:txBody>
          <a:bodyPr/>
          <a:lstStyle/>
          <a:p>
            <a:r>
              <a:rPr lang="en-US" dirty="0" smtClean="0"/>
              <a:t>For visualization, LOD depends on distance to camera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Point Cloud Server: Level Of Detail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0508" y="1951181"/>
            <a:ext cx="1403927" cy="2004802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0" y="4867563"/>
            <a:ext cx="1403927" cy="886689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835259" y="1024728"/>
            <a:ext cx="8362950" cy="42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86200" marR="0" lvl="8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64" y="1637067"/>
            <a:ext cx="6802931" cy="507816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" y="4157"/>
            <a:ext cx="12150984" cy="6858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4027" y="711173"/>
            <a:ext cx="420290" cy="3684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35461" y="1531838"/>
            <a:ext cx="420290" cy="36845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353086" y="780064"/>
            <a:ext cx="420290" cy="3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TeXGyrePagella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13717</TotalTime>
  <Words>3531</Words>
  <Application>Microsoft Office PowerPoint</Application>
  <PresentationFormat>Grand écran</PresentationFormat>
  <Paragraphs>798</Paragraphs>
  <Slides>143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143</vt:i4>
      </vt:variant>
    </vt:vector>
  </HeadingPairs>
  <TitlesOfParts>
    <vt:vector size="149" baseType="lpstr">
      <vt:lpstr>Arial</vt:lpstr>
      <vt:lpstr>Calibri</vt:lpstr>
      <vt:lpstr>TeX Gyre Pagella</vt:lpstr>
      <vt:lpstr>TeXGyrePagella</vt:lpstr>
      <vt:lpstr>Wingdings</vt:lpstr>
      <vt:lpstr>Thème Office</vt:lpstr>
      <vt:lpstr>Inverse procedural Street Modelling:  from interactive to automatic reconstruction</vt:lpstr>
      <vt:lpstr>Foreword about this presentation</vt:lpstr>
      <vt:lpstr>Abstract</vt:lpstr>
      <vt:lpstr>PLAN</vt:lpstr>
      <vt:lpstr>Introduction</vt:lpstr>
      <vt:lpstr>1. Introduction</vt:lpstr>
      <vt:lpstr>Introduction: Streets are important </vt:lpstr>
      <vt:lpstr>Introduction: having a model is important</vt:lpstr>
      <vt:lpstr>Introduction</vt:lpstr>
      <vt:lpstr>Introduction: usages for street model</vt:lpstr>
      <vt:lpstr>Introduction: usages for city model</vt:lpstr>
      <vt:lpstr>State of the art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art: modelling street is hard</vt:lpstr>
      <vt:lpstr>State of the art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State of the art: Existing models</vt:lpstr>
      <vt:lpstr> StreetGen : generate streets</vt:lpstr>
      <vt:lpstr> StreetGen : design principle</vt:lpstr>
      <vt:lpstr> StreetGen : design principle</vt:lpstr>
      <vt:lpstr> StreetGen : generate streets</vt:lpstr>
      <vt:lpstr> StreetGen : design principle</vt:lpstr>
      <vt:lpstr> StreetGen : design principle</vt:lpstr>
      <vt:lpstr> StreetGen : design principle</vt:lpstr>
      <vt:lpstr> StreetGen : generate streets</vt:lpstr>
      <vt:lpstr>StreetGen : Kinematic hypothesis</vt:lpstr>
      <vt:lpstr>StreetGen : Kinematic hypothesis</vt:lpstr>
      <vt:lpstr>StreetGen : Kinematic hypothesis</vt:lpstr>
      <vt:lpstr>StreetGen : Kinematic hypothesis</vt:lpstr>
      <vt:lpstr>StreetGen : Kinematic hypothesis</vt:lpstr>
      <vt:lpstr> StreetGen : generate streets</vt:lpstr>
      <vt:lpstr>StreetGen : Road surface</vt:lpstr>
      <vt:lpstr>StreetGen : Road surface</vt:lpstr>
      <vt:lpstr>StreetGen : Road surface</vt:lpstr>
      <vt:lpstr>StreetGen : Road surface</vt:lpstr>
      <vt:lpstr> StreetGen : generate streets</vt:lpstr>
      <vt:lpstr>StreetGen : Traffic Support</vt:lpstr>
      <vt:lpstr>StreetGen : Traffic Support</vt:lpstr>
      <vt:lpstr>StreetGen : Traffic Support</vt:lpstr>
      <vt:lpstr> StreetGen : generate streets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 StreetGen : editing streets (in-base)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StreetGen : street objects</vt:lpstr>
      <vt:lpstr>Automating street modelling</vt:lpstr>
      <vt:lpstr>StreetGen : Inverse procedural modelling</vt:lpstr>
      <vt:lpstr>Abstract</vt:lpstr>
      <vt:lpstr>Abstract</vt:lpstr>
      <vt:lpstr>StreetGen : Inverse procedural modelling</vt:lpstr>
      <vt:lpstr>StreetGen : Inverse procedural modelling</vt:lpstr>
      <vt:lpstr>StreetGen : Inverse procedural modelling</vt:lpstr>
      <vt:lpstr>StreetGen : Inverse procedural modelling</vt:lpstr>
      <vt:lpstr>Automating street modelling</vt:lpstr>
      <vt:lpstr>Point Cloud Server</vt:lpstr>
      <vt:lpstr>Point Cloud Server: Problems</vt:lpstr>
      <vt:lpstr>Point Cloud Server: State of the art</vt:lpstr>
      <vt:lpstr>Point Cloud Server: Method</vt:lpstr>
      <vt:lpstr>Point Cloud Server: Method</vt:lpstr>
      <vt:lpstr>Point Cloud Server: Method</vt:lpstr>
      <vt:lpstr>Point Cloud Server: Loading/Exporting</vt:lpstr>
      <vt:lpstr>Point Cloud Server: Loading/Exporting</vt:lpstr>
      <vt:lpstr>Point Cloud Server: Loading/Exporting</vt:lpstr>
      <vt:lpstr>Point Cloud Server: generalisation</vt:lpstr>
      <vt:lpstr>Point Cloud Server: generalisation</vt:lpstr>
      <vt:lpstr>Point Cloud Server: processing</vt:lpstr>
      <vt:lpstr>Point Cloud Server: filtering</vt:lpstr>
      <vt:lpstr>Point Cloud Server: filtering</vt:lpstr>
      <vt:lpstr>Point Cloud Server: processing</vt:lpstr>
      <vt:lpstr>Point Cloud Server: processing</vt:lpstr>
      <vt:lpstr>Point Cloud Server: processing</vt:lpstr>
      <vt:lpstr>Point Cloud Server: processing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Point Cloud Server: Level Of Detail</vt:lpstr>
      <vt:lpstr>Automating street modelling</vt:lpstr>
      <vt:lpstr>Inverse Procedural modelling: method</vt:lpstr>
      <vt:lpstr>Inverse Procedural modelling: method</vt:lpstr>
      <vt:lpstr>Inverse Procedural modelling: observations</vt:lpstr>
      <vt:lpstr>Inverse Procedural modelling: observations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modelling: forces</vt:lpstr>
      <vt:lpstr>Inverse Procedural modelling : matching</vt:lpstr>
      <vt:lpstr>Inverse Procedural modelling: matching</vt:lpstr>
      <vt:lpstr>Inverse Procedural modelling: experiment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small area</vt:lpstr>
      <vt:lpstr>Inverse Procedural modelling : sensing area</vt:lpstr>
      <vt:lpstr>Inverse Procedural modelling : sensing area</vt:lpstr>
      <vt:lpstr>Inverse Procedural modelling : sensing area</vt:lpstr>
      <vt:lpstr>Inverse Procedural modelling : Paris area</vt:lpstr>
      <vt:lpstr>Inverse Procedural modelling: Paris area</vt:lpstr>
      <vt:lpstr>Inverse Procedural modelling: error sources</vt:lpstr>
      <vt:lpstr>Inverse Procedural modelling: Streetgen on optim</vt:lpstr>
      <vt:lpstr>Inverse Procedural modelling: Streetgen on optim</vt:lpstr>
      <vt:lpstr>Inverse Procedural modelling: Streetgen on optim</vt:lpstr>
      <vt:lpstr>Inverse Procedural modelling: Limitations</vt:lpstr>
      <vt:lpstr>Conclusion</vt:lpstr>
      <vt:lpstr>Conclusion: Summary</vt:lpstr>
      <vt:lpstr>Conclusion: Summary</vt:lpstr>
      <vt:lpstr>Conclusion: Summary</vt:lpstr>
      <vt:lpstr>Conclusion</vt:lpstr>
      <vt:lpstr>Conclusion: Limitations</vt:lpstr>
      <vt:lpstr>Conclusion</vt:lpstr>
      <vt:lpstr>Conclusion: Perspectives</vt:lpstr>
      <vt:lpstr>Conclusion: Perspectives</vt:lpstr>
      <vt:lpstr>Conclusion: Perspectives</vt:lpstr>
      <vt:lpstr>QUESTIONS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Rémi</dc:creator>
  <cp:lastModifiedBy>Rémi Cura</cp:lastModifiedBy>
  <cp:revision>207</cp:revision>
  <dcterms:created xsi:type="dcterms:W3CDTF">2016-08-19T14:47:50Z</dcterms:created>
  <dcterms:modified xsi:type="dcterms:W3CDTF">2016-09-04T22:36:40Z</dcterms:modified>
</cp:coreProperties>
</file>